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omments/comment1.xml" ContentType="application/vnd.openxmlformats-officedocument.presentationml.comments+xml"/>
  <Override PartName="/ppt/media/image29.jpg" ContentType="image/png"/>
  <Override PartName="/ppt/theme/themeOverride4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58" r:id="rId4"/>
    <p:sldId id="270" r:id="rId5"/>
    <p:sldId id="274" r:id="rId6"/>
    <p:sldId id="275" r:id="rId7"/>
    <p:sldId id="276" r:id="rId8"/>
    <p:sldId id="277" r:id="rId9"/>
    <p:sldId id="280" r:id="rId10"/>
    <p:sldId id="278" r:id="rId11"/>
    <p:sldId id="279" r:id="rId12"/>
    <p:sldId id="281" r:id="rId13"/>
    <p:sldId id="282" r:id="rId14"/>
    <p:sldId id="293" r:id="rId15"/>
    <p:sldId id="283" r:id="rId16"/>
    <p:sldId id="284" r:id="rId17"/>
    <p:sldId id="285" r:id="rId18"/>
    <p:sldId id="292" r:id="rId19"/>
    <p:sldId id="286" r:id="rId20"/>
    <p:sldId id="287" r:id="rId21"/>
    <p:sldId id="288" r:id="rId22"/>
    <p:sldId id="289" r:id="rId23"/>
    <p:sldId id="290" r:id="rId24"/>
    <p:sldId id="291" r:id="rId25"/>
    <p:sldId id="26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l" initials="pl" lastIdx="2" clrIdx="0">
    <p:extLst>
      <p:ext uri="{19B8F6BF-5375-455C-9EA6-DF929625EA0E}">
        <p15:presenceInfo xmlns:p15="http://schemas.microsoft.com/office/powerpoint/2012/main" userId="p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C08"/>
    <a:srgbClr val="FBAF3F"/>
    <a:srgbClr val="F89708"/>
    <a:srgbClr val="A20000"/>
    <a:srgbClr val="A40000"/>
    <a:srgbClr val="9E0000"/>
    <a:srgbClr val="C7450B"/>
    <a:srgbClr val="E24E0C"/>
    <a:srgbClr val="DC614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6182" autoAdjust="0"/>
  </p:normalViewPr>
  <p:slideViewPr>
    <p:cSldViewPr snapToGrid="0">
      <p:cViewPr varScale="1">
        <p:scale>
          <a:sx n="88" d="100"/>
          <a:sy n="88" d="100"/>
        </p:scale>
        <p:origin x="156" y="96"/>
      </p:cViewPr>
      <p:guideLst>
        <p:guide pos="416"/>
        <p:guide pos="7256"/>
        <p:guide orient="horz" pos="648"/>
        <p:guide orient="horz" pos="712"/>
        <p:guide orient="horz" pos="3929"/>
        <p:guide orient="horz" pos="38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6T18:43:31.928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DC7FE0-21E6-412C-BEDF-7F7652DA4BA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1CF1C83C-BE86-4CDD-A37F-E296AE15933C}"/>
              </a:ext>
            </a:extLst>
          </p:cNvPr>
          <p:cNvSpPr>
            <a:spLocks noChangeAspect="1"/>
          </p:cNvSpPr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50C1C7FF-FC4C-40EA-8DD1-A1F229B8617E}"/>
              </a:ext>
            </a:extLst>
          </p:cNvPr>
          <p:cNvSpPr/>
          <p:nvPr userDrawn="1"/>
        </p:nvSpPr>
        <p:spPr>
          <a:xfrm flipV="1">
            <a:off x="-1" y="0"/>
            <a:ext cx="1737007" cy="189865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2ECCFBD3-5DD9-42F7-B21E-C84D9F47582F}"/>
              </a:ext>
            </a:extLst>
          </p:cNvPr>
          <p:cNvSpPr/>
          <p:nvPr userDrawn="1"/>
        </p:nvSpPr>
        <p:spPr>
          <a:xfrm>
            <a:off x="1" y="571500"/>
            <a:ext cx="3526972" cy="628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8" name="任意多边形: 形状 157">
            <a:extLst>
              <a:ext uri="{FF2B5EF4-FFF2-40B4-BE49-F238E27FC236}">
                <a16:creationId xmlns:a16="http://schemas.microsoft.com/office/drawing/2014/main" id="{9E56C5ED-730D-4E0F-8B91-8AE7E01B5BA4}"/>
              </a:ext>
            </a:extLst>
          </p:cNvPr>
          <p:cNvSpPr/>
          <p:nvPr userDrawn="1"/>
        </p:nvSpPr>
        <p:spPr>
          <a:xfrm flipH="1">
            <a:off x="8455098" y="3162300"/>
            <a:ext cx="3736903" cy="3695700"/>
          </a:xfrm>
          <a:custGeom>
            <a:avLst/>
            <a:gdLst>
              <a:gd name="connsiteX0" fmla="*/ 0 w 3736900"/>
              <a:gd name="connsiteY0" fmla="*/ 0 h 3861022"/>
              <a:gd name="connsiteX1" fmla="*/ 0 w 3736900"/>
              <a:gd name="connsiteY1" fmla="*/ 3861022 h 3861022"/>
              <a:gd name="connsiteX2" fmla="*/ 3736900 w 3736900"/>
              <a:gd name="connsiteY2" fmla="*/ 3861022 h 3861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6900" h="3861022">
                <a:moveTo>
                  <a:pt x="0" y="0"/>
                </a:moveTo>
                <a:lnTo>
                  <a:pt x="0" y="3861022"/>
                </a:lnTo>
                <a:lnTo>
                  <a:pt x="3736900" y="3861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3" name="直角三角形 152">
            <a:extLst>
              <a:ext uri="{FF2B5EF4-FFF2-40B4-BE49-F238E27FC236}">
                <a16:creationId xmlns:a16="http://schemas.microsoft.com/office/drawing/2014/main" id="{A3E9EECF-3E88-40E2-B2EE-EB09E425D202}"/>
              </a:ext>
            </a:extLst>
          </p:cNvPr>
          <p:cNvSpPr/>
          <p:nvPr userDrawn="1"/>
        </p:nvSpPr>
        <p:spPr>
          <a:xfrm flipH="1">
            <a:off x="8665026" y="4019550"/>
            <a:ext cx="3526973" cy="28384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9794" name="直接连接符 9793">
            <a:extLst>
              <a:ext uri="{FF2B5EF4-FFF2-40B4-BE49-F238E27FC236}">
                <a16:creationId xmlns:a16="http://schemas.microsoft.com/office/drawing/2014/main" id="{37F2DB4A-01CB-48ED-9500-C136D472BD13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0" y="571500"/>
            <a:ext cx="3736903" cy="6286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496879" y="3060935"/>
            <a:ext cx="5618092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496879" y="1773874"/>
            <a:ext cx="5618092" cy="11176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96879" y="4476984"/>
            <a:ext cx="561809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96879" y="4773255"/>
            <a:ext cx="561809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863766" y="29267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864882" y="38220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C59681-F11A-4532-9DB9-5A192353D748}"/>
              </a:ext>
            </a:extLst>
          </p:cNvPr>
          <p:cNvGrpSpPr/>
          <p:nvPr userDrawn="1"/>
        </p:nvGrpSpPr>
        <p:grpSpPr>
          <a:xfrm>
            <a:off x="6762750" y="2926731"/>
            <a:ext cx="3975100" cy="3931271"/>
            <a:chOff x="6096000" y="3162300"/>
            <a:chExt cx="3736902" cy="369570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6A5888F-D713-4E46-84DE-7ABF6477050A}"/>
                </a:ext>
              </a:extLst>
            </p:cNvPr>
            <p:cNvSpPr/>
            <p:nvPr userDrawn="1"/>
          </p:nvSpPr>
          <p:spPr>
            <a:xfrm flipH="1">
              <a:off x="6096000" y="3162300"/>
              <a:ext cx="3736902" cy="3695700"/>
            </a:xfrm>
            <a:custGeom>
              <a:avLst/>
              <a:gdLst>
                <a:gd name="connsiteX0" fmla="*/ 0 w 3736900"/>
                <a:gd name="connsiteY0" fmla="*/ 0 h 3861022"/>
                <a:gd name="connsiteX1" fmla="*/ 0 w 3736900"/>
                <a:gd name="connsiteY1" fmla="*/ 3861022 h 3861022"/>
                <a:gd name="connsiteX2" fmla="*/ 3736900 w 3736900"/>
                <a:gd name="connsiteY2" fmla="*/ 3861022 h 38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6900" h="3861022">
                  <a:moveTo>
                    <a:pt x="0" y="0"/>
                  </a:moveTo>
                  <a:lnTo>
                    <a:pt x="0" y="3861022"/>
                  </a:lnTo>
                  <a:lnTo>
                    <a:pt x="3736900" y="38610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A909143A-6E6D-42D3-B70E-641FC4797D94}"/>
                </a:ext>
              </a:extLst>
            </p:cNvPr>
            <p:cNvSpPr/>
            <p:nvPr userDrawn="1"/>
          </p:nvSpPr>
          <p:spPr>
            <a:xfrm flipH="1">
              <a:off x="6305927" y="4019550"/>
              <a:ext cx="3526973" cy="283845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43CB56A-47A2-4167-BCC1-D971B443E93C}"/>
              </a:ext>
            </a:extLst>
          </p:cNvPr>
          <p:cNvSpPr/>
          <p:nvPr userDrawn="1"/>
        </p:nvSpPr>
        <p:spPr>
          <a:xfrm>
            <a:off x="6516914" y="0"/>
            <a:ext cx="5675087" cy="6858000"/>
          </a:xfrm>
          <a:custGeom>
            <a:avLst/>
            <a:gdLst>
              <a:gd name="connsiteX0" fmla="*/ 0 w 5675086"/>
              <a:gd name="connsiteY0" fmla="*/ 0 h 6858000"/>
              <a:gd name="connsiteX1" fmla="*/ 5675086 w 5675086"/>
              <a:gd name="connsiteY1" fmla="*/ 0 h 6858000"/>
              <a:gd name="connsiteX2" fmla="*/ 5675086 w 5675086"/>
              <a:gd name="connsiteY2" fmla="*/ 6858000 h 6858000"/>
              <a:gd name="connsiteX3" fmla="*/ 4093874 w 5675086"/>
              <a:gd name="connsiteY3" fmla="*/ 6858000 h 6858000"/>
              <a:gd name="connsiteX4" fmla="*/ 0 w 5675086"/>
              <a:gd name="connsiteY4" fmla="*/ 20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5086" h="6858000">
                <a:moveTo>
                  <a:pt x="0" y="0"/>
                </a:moveTo>
                <a:lnTo>
                  <a:pt x="5675086" y="0"/>
                </a:lnTo>
                <a:lnTo>
                  <a:pt x="5675086" y="6858000"/>
                </a:lnTo>
                <a:lnTo>
                  <a:pt x="4093874" y="6858000"/>
                </a:lnTo>
                <a:lnTo>
                  <a:pt x="0" y="2008"/>
                </a:lnTo>
                <a:close/>
              </a:path>
            </a:pathLst>
          </a:custGeom>
          <a:blipFill>
            <a:blip r:embed="rId2"/>
            <a:stretch>
              <a:fillRect l="-38239" r="-380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301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5A91033B-0FD1-4F81-938B-1B59EAD36061}"/>
              </a:ext>
            </a:extLst>
          </p:cNvPr>
          <p:cNvSpPr/>
          <p:nvPr userDrawn="1"/>
        </p:nvSpPr>
        <p:spPr>
          <a:xfrm flipH="1" flipV="1">
            <a:off x="10454994" y="0"/>
            <a:ext cx="1737007" cy="189865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6C1416C0-35BC-40A9-AD02-B9F92DD39DBA}"/>
              </a:ext>
            </a:extLst>
          </p:cNvPr>
          <p:cNvSpPr/>
          <p:nvPr userDrawn="1"/>
        </p:nvSpPr>
        <p:spPr>
          <a:xfrm flipH="1">
            <a:off x="8665027" y="571500"/>
            <a:ext cx="3526972" cy="6286500"/>
          </a:xfrm>
          <a:prstGeom prst="rtTriangle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18C0A69-5102-4036-9C4A-0B57F4344D2C}"/>
              </a:ext>
            </a:extLst>
          </p:cNvPr>
          <p:cNvSpPr/>
          <p:nvPr userDrawn="1"/>
        </p:nvSpPr>
        <p:spPr>
          <a:xfrm>
            <a:off x="-2" y="3162300"/>
            <a:ext cx="3736903" cy="3695700"/>
          </a:xfrm>
          <a:custGeom>
            <a:avLst/>
            <a:gdLst>
              <a:gd name="connsiteX0" fmla="*/ 0 w 3736900"/>
              <a:gd name="connsiteY0" fmla="*/ 0 h 3861022"/>
              <a:gd name="connsiteX1" fmla="*/ 0 w 3736900"/>
              <a:gd name="connsiteY1" fmla="*/ 3861022 h 3861022"/>
              <a:gd name="connsiteX2" fmla="*/ 3736900 w 3736900"/>
              <a:gd name="connsiteY2" fmla="*/ 3861022 h 3861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6900" h="3861022">
                <a:moveTo>
                  <a:pt x="0" y="0"/>
                </a:moveTo>
                <a:lnTo>
                  <a:pt x="0" y="3861022"/>
                </a:lnTo>
                <a:lnTo>
                  <a:pt x="3736900" y="3861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9F10F22B-3423-489E-9DD5-8A1CE557D0E9}"/>
              </a:ext>
            </a:extLst>
          </p:cNvPr>
          <p:cNvSpPr/>
          <p:nvPr userDrawn="1"/>
        </p:nvSpPr>
        <p:spPr>
          <a:xfrm>
            <a:off x="0" y="4019550"/>
            <a:ext cx="3526973" cy="28384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8614ACC-A7D7-4280-B112-6173086D611B}"/>
              </a:ext>
            </a:extLst>
          </p:cNvPr>
          <p:cNvCxnSpPr>
            <a:cxnSpLocks/>
            <a:stCxn id="9" idx="0"/>
          </p:cNvCxnSpPr>
          <p:nvPr userDrawn="1"/>
        </p:nvCxnSpPr>
        <p:spPr>
          <a:xfrm flipH="1">
            <a:off x="8455097" y="571500"/>
            <a:ext cx="3736903" cy="6286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3" y="1898653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3" y="420488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4" marR="0" lvl="0" indent="-228584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82963" y="3908618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3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2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5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2019/9/10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5" y="6240465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5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2Ma/WeApp-Workflow" TargetMode="External"/><Relationship Id="rId2" Type="http://schemas.openxmlformats.org/officeDocument/2006/relationships/hyperlink" Target="https://github.com/berwin/Blog/issues/43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QinZhen001/design-pattern" TargetMode="External"/><Relationship Id="rId5" Type="http://schemas.openxmlformats.org/officeDocument/2006/relationships/hyperlink" Target="http://wiki.heywoods.cn/document/index?document_id=42" TargetMode="External"/><Relationship Id="rId4" Type="http://schemas.openxmlformats.org/officeDocument/2006/relationships/hyperlink" Target="https://github.com/zhuanzhuanfe/fancy-mini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3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4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573908" y="3060935"/>
            <a:ext cx="5618092" cy="55879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秦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技术分享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57A9238-71E4-415D-A10C-26D3A95E3F57}"/>
              </a:ext>
            </a:extLst>
          </p:cNvPr>
          <p:cNvCxnSpPr>
            <a:cxnSpLocks/>
          </p:cNvCxnSpPr>
          <p:nvPr/>
        </p:nvCxnSpPr>
        <p:spPr>
          <a:xfrm>
            <a:off x="3267077" y="2980251"/>
            <a:ext cx="6296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19179BF-9239-47D4-B305-9CDA4389B244}"/>
              </a:ext>
            </a:extLst>
          </p:cNvPr>
          <p:cNvCxnSpPr>
            <a:cxnSpLocks/>
          </p:cNvCxnSpPr>
          <p:nvPr/>
        </p:nvCxnSpPr>
        <p:spPr>
          <a:xfrm>
            <a:off x="3267077" y="1608651"/>
            <a:ext cx="6296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深入框架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10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384" y="1604865"/>
            <a:ext cx="2313992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0" y="1748102"/>
            <a:ext cx="2876951" cy="2257740"/>
          </a:xfrm>
          <a:prstGeom prst="rect">
            <a:avLst/>
          </a:prstGeom>
        </p:spPr>
      </p:pic>
      <p:grpSp>
        <p:nvGrpSpPr>
          <p:cNvPr id="8" name="836b8870-035d-4ab5-a51d-93798b3e737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378035" y="2099709"/>
            <a:ext cx="683318" cy="902351"/>
            <a:chOff x="4403725" y="1296988"/>
            <a:chExt cx="3392488" cy="4479926"/>
          </a:xfrm>
        </p:grpSpPr>
        <p:sp>
          <p:nvSpPr>
            <p:cNvPr id="9" name="ï$ḻíďê">
              <a:extLst>
                <a:ext uri="{FF2B5EF4-FFF2-40B4-BE49-F238E27FC236}">
                  <a16:creationId xmlns:a16="http://schemas.microsoft.com/office/drawing/2014/main" id="{20F4641E-53B9-4246-BD50-E7FD5B5BC8D2}"/>
                </a:ext>
              </a:extLst>
            </p:cNvPr>
            <p:cNvSpPr/>
            <p:nvPr/>
          </p:nvSpPr>
          <p:spPr bwMode="auto">
            <a:xfrm>
              <a:off x="5956300" y="4560888"/>
              <a:ext cx="539750" cy="1216025"/>
            </a:xfrm>
            <a:custGeom>
              <a:avLst/>
              <a:gdLst>
                <a:gd name="T0" fmla="*/ 58 w 60"/>
                <a:gd name="T1" fmla="*/ 136 h 136"/>
                <a:gd name="T2" fmla="*/ 57 w 60"/>
                <a:gd name="T3" fmla="*/ 136 h 136"/>
                <a:gd name="T4" fmla="*/ 1 w 60"/>
                <a:gd name="T5" fmla="*/ 105 h 136"/>
                <a:gd name="T6" fmla="*/ 0 w 60"/>
                <a:gd name="T7" fmla="*/ 104 h 136"/>
                <a:gd name="T8" fmla="*/ 0 w 60"/>
                <a:gd name="T9" fmla="*/ 1 h 136"/>
                <a:gd name="T10" fmla="*/ 1 w 60"/>
                <a:gd name="T11" fmla="*/ 0 h 136"/>
                <a:gd name="T12" fmla="*/ 2 w 60"/>
                <a:gd name="T13" fmla="*/ 0 h 136"/>
                <a:gd name="T14" fmla="*/ 59 w 60"/>
                <a:gd name="T15" fmla="*/ 31 h 136"/>
                <a:gd name="T16" fmla="*/ 60 w 60"/>
                <a:gd name="T17" fmla="*/ 32 h 136"/>
                <a:gd name="T18" fmla="*/ 60 w 60"/>
                <a:gd name="T19" fmla="*/ 135 h 136"/>
                <a:gd name="T20" fmla="*/ 59 w 60"/>
                <a:gd name="T21" fmla="*/ 136 h 136"/>
                <a:gd name="T22" fmla="*/ 58 w 60"/>
                <a:gd name="T23" fmla="*/ 136 h 136"/>
                <a:gd name="T24" fmla="*/ 3 w 60"/>
                <a:gd name="T25" fmla="*/ 103 h 136"/>
                <a:gd name="T26" fmla="*/ 56 w 60"/>
                <a:gd name="T27" fmla="*/ 132 h 136"/>
                <a:gd name="T28" fmla="*/ 56 w 60"/>
                <a:gd name="T29" fmla="*/ 33 h 136"/>
                <a:gd name="T30" fmla="*/ 3 w 60"/>
                <a:gd name="T31" fmla="*/ 4 h 136"/>
                <a:gd name="T32" fmla="*/ 3 w 60"/>
                <a:gd name="T33" fmla="*/ 10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36">
                  <a:moveTo>
                    <a:pt x="58" y="136"/>
                  </a:moveTo>
                  <a:cubicBezTo>
                    <a:pt x="58" y="136"/>
                    <a:pt x="57" y="136"/>
                    <a:pt x="57" y="136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5"/>
                    <a:pt x="0" y="105"/>
                    <a:pt x="0" y="10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60" y="32"/>
                    <a:pt x="60" y="32"/>
                  </a:cubicBezTo>
                  <a:cubicBezTo>
                    <a:pt x="60" y="135"/>
                    <a:pt x="60" y="135"/>
                    <a:pt x="60" y="135"/>
                  </a:cubicBezTo>
                  <a:cubicBezTo>
                    <a:pt x="60" y="135"/>
                    <a:pt x="59" y="136"/>
                    <a:pt x="59" y="136"/>
                  </a:cubicBezTo>
                  <a:cubicBezTo>
                    <a:pt x="58" y="136"/>
                    <a:pt x="58" y="136"/>
                    <a:pt x="58" y="136"/>
                  </a:cubicBezTo>
                  <a:close/>
                  <a:moveTo>
                    <a:pt x="3" y="103"/>
                  </a:moveTo>
                  <a:cubicBezTo>
                    <a:pt x="56" y="132"/>
                    <a:pt x="56" y="132"/>
                    <a:pt x="56" y="132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103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10" name="ïşľîḍè">
              <a:extLst>
                <a:ext uri="{FF2B5EF4-FFF2-40B4-BE49-F238E27FC236}">
                  <a16:creationId xmlns:a16="http://schemas.microsoft.com/office/drawing/2014/main" id="{4AAC234D-53FF-4EDD-A181-C15AE612E3BA}"/>
                </a:ext>
              </a:extLst>
            </p:cNvPr>
            <p:cNvSpPr/>
            <p:nvPr/>
          </p:nvSpPr>
          <p:spPr bwMode="auto">
            <a:xfrm>
              <a:off x="5956300" y="2593976"/>
              <a:ext cx="539750" cy="1233488"/>
            </a:xfrm>
            <a:custGeom>
              <a:avLst/>
              <a:gdLst>
                <a:gd name="T0" fmla="*/ 58 w 60"/>
                <a:gd name="T1" fmla="*/ 138 h 138"/>
                <a:gd name="T2" fmla="*/ 57 w 60"/>
                <a:gd name="T3" fmla="*/ 138 h 138"/>
                <a:gd name="T4" fmla="*/ 1 w 60"/>
                <a:gd name="T5" fmla="*/ 107 h 138"/>
                <a:gd name="T6" fmla="*/ 0 w 60"/>
                <a:gd name="T7" fmla="*/ 106 h 138"/>
                <a:gd name="T8" fmla="*/ 0 w 60"/>
                <a:gd name="T9" fmla="*/ 2 h 138"/>
                <a:gd name="T10" fmla="*/ 1 w 60"/>
                <a:gd name="T11" fmla="*/ 0 h 138"/>
                <a:gd name="T12" fmla="*/ 3 w 60"/>
                <a:gd name="T13" fmla="*/ 0 h 138"/>
                <a:gd name="T14" fmla="*/ 59 w 60"/>
                <a:gd name="T15" fmla="*/ 31 h 138"/>
                <a:gd name="T16" fmla="*/ 60 w 60"/>
                <a:gd name="T17" fmla="*/ 32 h 138"/>
                <a:gd name="T18" fmla="*/ 60 w 60"/>
                <a:gd name="T19" fmla="*/ 137 h 138"/>
                <a:gd name="T20" fmla="*/ 59 w 60"/>
                <a:gd name="T21" fmla="*/ 138 h 138"/>
                <a:gd name="T22" fmla="*/ 58 w 60"/>
                <a:gd name="T23" fmla="*/ 138 h 138"/>
                <a:gd name="T24" fmla="*/ 4 w 60"/>
                <a:gd name="T25" fmla="*/ 105 h 138"/>
                <a:gd name="T26" fmla="*/ 57 w 60"/>
                <a:gd name="T27" fmla="*/ 134 h 138"/>
                <a:gd name="T28" fmla="*/ 57 w 60"/>
                <a:gd name="T29" fmla="*/ 33 h 138"/>
                <a:gd name="T30" fmla="*/ 4 w 60"/>
                <a:gd name="T31" fmla="*/ 4 h 138"/>
                <a:gd name="T32" fmla="*/ 4 w 60"/>
                <a:gd name="T33" fmla="*/ 10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38">
                  <a:moveTo>
                    <a:pt x="58" y="138"/>
                  </a:moveTo>
                  <a:cubicBezTo>
                    <a:pt x="58" y="138"/>
                    <a:pt x="58" y="138"/>
                    <a:pt x="57" y="13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0" y="107"/>
                    <a:pt x="0" y="106"/>
                    <a:pt x="0" y="10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1"/>
                    <a:pt x="60" y="32"/>
                    <a:pt x="60" y="32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0" y="137"/>
                    <a:pt x="60" y="138"/>
                    <a:pt x="59" y="138"/>
                  </a:cubicBezTo>
                  <a:cubicBezTo>
                    <a:pt x="59" y="138"/>
                    <a:pt x="59" y="138"/>
                    <a:pt x="58" y="138"/>
                  </a:cubicBezTo>
                  <a:close/>
                  <a:moveTo>
                    <a:pt x="4" y="105"/>
                  </a:moveTo>
                  <a:cubicBezTo>
                    <a:pt x="57" y="134"/>
                    <a:pt x="57" y="134"/>
                    <a:pt x="57" y="134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5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11" name="ï$lïdê">
              <a:extLst>
                <a:ext uri="{FF2B5EF4-FFF2-40B4-BE49-F238E27FC236}">
                  <a16:creationId xmlns:a16="http://schemas.microsoft.com/office/drawing/2014/main" id="{32C38EAE-BF0B-4F7B-A2B1-AECA7EA20FF9}"/>
                </a:ext>
              </a:extLst>
            </p:cNvPr>
            <p:cNvSpPr/>
            <p:nvPr/>
          </p:nvSpPr>
          <p:spPr bwMode="auto">
            <a:xfrm>
              <a:off x="5391150" y="3524251"/>
              <a:ext cx="1104900" cy="384175"/>
            </a:xfrm>
            <a:custGeom>
              <a:avLst/>
              <a:gdLst>
                <a:gd name="T0" fmla="*/ 58 w 123"/>
                <a:gd name="T1" fmla="*/ 43 h 43"/>
                <a:gd name="T2" fmla="*/ 57 w 123"/>
                <a:gd name="T3" fmla="*/ 43 h 43"/>
                <a:gd name="T4" fmla="*/ 1 w 123"/>
                <a:gd name="T5" fmla="*/ 12 h 43"/>
                <a:gd name="T6" fmla="*/ 0 w 123"/>
                <a:gd name="T7" fmla="*/ 10 h 43"/>
                <a:gd name="T8" fmla="*/ 1 w 123"/>
                <a:gd name="T9" fmla="*/ 9 h 43"/>
                <a:gd name="T10" fmla="*/ 65 w 123"/>
                <a:gd name="T11" fmla="*/ 0 h 43"/>
                <a:gd name="T12" fmla="*/ 66 w 123"/>
                <a:gd name="T13" fmla="*/ 0 h 43"/>
                <a:gd name="T14" fmla="*/ 122 w 123"/>
                <a:gd name="T15" fmla="*/ 31 h 43"/>
                <a:gd name="T16" fmla="*/ 123 w 123"/>
                <a:gd name="T17" fmla="*/ 33 h 43"/>
                <a:gd name="T18" fmla="*/ 121 w 123"/>
                <a:gd name="T19" fmla="*/ 34 h 43"/>
                <a:gd name="T20" fmla="*/ 58 w 123"/>
                <a:gd name="T21" fmla="*/ 43 h 43"/>
                <a:gd name="T22" fmla="*/ 58 w 123"/>
                <a:gd name="T23" fmla="*/ 43 h 43"/>
                <a:gd name="T24" fmla="*/ 7 w 123"/>
                <a:gd name="T25" fmla="*/ 12 h 43"/>
                <a:gd name="T26" fmla="*/ 58 w 123"/>
                <a:gd name="T27" fmla="*/ 40 h 43"/>
                <a:gd name="T28" fmla="*/ 116 w 123"/>
                <a:gd name="T29" fmla="*/ 32 h 43"/>
                <a:gd name="T30" fmla="*/ 64 w 123"/>
                <a:gd name="T31" fmla="*/ 4 h 43"/>
                <a:gd name="T32" fmla="*/ 7 w 123"/>
                <a:gd name="T33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43">
                  <a:moveTo>
                    <a:pt x="58" y="43"/>
                  </a:moveTo>
                  <a:cubicBezTo>
                    <a:pt x="58" y="43"/>
                    <a:pt x="58" y="43"/>
                    <a:pt x="57" y="4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6" y="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3" y="31"/>
                    <a:pt x="123" y="32"/>
                    <a:pt x="123" y="33"/>
                  </a:cubicBezTo>
                  <a:cubicBezTo>
                    <a:pt x="123" y="34"/>
                    <a:pt x="122" y="34"/>
                    <a:pt x="121" y="3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7" y="12"/>
                  </a:moveTo>
                  <a:cubicBezTo>
                    <a:pt x="58" y="40"/>
                    <a:pt x="58" y="40"/>
                    <a:pt x="58" y="40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64" y="4"/>
                    <a:pt x="64" y="4"/>
                    <a:pt x="64" y="4"/>
                  </a:cubicBezTo>
                  <a:lnTo>
                    <a:pt x="7" y="12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12" name="îslîďe">
              <a:extLst>
                <a:ext uri="{FF2B5EF4-FFF2-40B4-BE49-F238E27FC236}">
                  <a16:creationId xmlns:a16="http://schemas.microsoft.com/office/drawing/2014/main" id="{225FAD94-500B-4FA6-A98F-24EA1860474C}"/>
                </a:ext>
              </a:extLst>
            </p:cNvPr>
            <p:cNvSpPr/>
            <p:nvPr/>
          </p:nvSpPr>
          <p:spPr bwMode="auto">
            <a:xfrm>
              <a:off x="5373688" y="3605213"/>
              <a:ext cx="555625" cy="303213"/>
            </a:xfrm>
            <a:custGeom>
              <a:avLst/>
              <a:gdLst>
                <a:gd name="T0" fmla="*/ 60 w 62"/>
                <a:gd name="T1" fmla="*/ 34 h 34"/>
                <a:gd name="T2" fmla="*/ 58 w 62"/>
                <a:gd name="T3" fmla="*/ 34 h 34"/>
                <a:gd name="T4" fmla="*/ 2 w 62"/>
                <a:gd name="T5" fmla="*/ 3 h 34"/>
                <a:gd name="T6" fmla="*/ 1 w 62"/>
                <a:gd name="T7" fmla="*/ 1 h 34"/>
                <a:gd name="T8" fmla="*/ 3 w 62"/>
                <a:gd name="T9" fmla="*/ 0 h 34"/>
                <a:gd name="T10" fmla="*/ 4 w 62"/>
                <a:gd name="T11" fmla="*/ 0 h 34"/>
                <a:gd name="T12" fmla="*/ 61 w 62"/>
                <a:gd name="T13" fmla="*/ 31 h 34"/>
                <a:gd name="T14" fmla="*/ 62 w 62"/>
                <a:gd name="T15" fmla="*/ 33 h 34"/>
                <a:gd name="T16" fmla="*/ 60 w 62"/>
                <a:gd name="T17" fmla="*/ 34 h 34"/>
                <a:gd name="T18" fmla="*/ 60 w 62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34">
                  <a:moveTo>
                    <a:pt x="60" y="34"/>
                  </a:moveTo>
                  <a:cubicBezTo>
                    <a:pt x="59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2" y="31"/>
                    <a:pt x="62" y="32"/>
                    <a:pt x="62" y="33"/>
                  </a:cubicBezTo>
                  <a:cubicBezTo>
                    <a:pt x="62" y="33"/>
                    <a:pt x="61" y="34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13" name="í$1îḓê">
              <a:extLst>
                <a:ext uri="{FF2B5EF4-FFF2-40B4-BE49-F238E27FC236}">
                  <a16:creationId xmlns:a16="http://schemas.microsoft.com/office/drawing/2014/main" id="{6172F0F5-50B8-4F03-BED0-E54F20F47201}"/>
                </a:ext>
              </a:extLst>
            </p:cNvPr>
            <p:cNvSpPr/>
            <p:nvPr/>
          </p:nvSpPr>
          <p:spPr bwMode="auto">
            <a:xfrm>
              <a:off x="5391150" y="3613151"/>
              <a:ext cx="511175" cy="277813"/>
            </a:xfrm>
            <a:custGeom>
              <a:avLst/>
              <a:gdLst>
                <a:gd name="T0" fmla="*/ 57 w 57"/>
                <a:gd name="T1" fmla="*/ 31 h 31"/>
                <a:gd name="T2" fmla="*/ 0 w 57"/>
                <a:gd name="T3" fmla="*/ 0 h 31"/>
                <a:gd name="T4" fmla="*/ 0 w 57"/>
                <a:gd name="T5" fmla="*/ 1 h 31"/>
                <a:gd name="T6" fmla="*/ 57 w 57"/>
                <a:gd name="T7" fmla="*/ 31 h 31"/>
                <a:gd name="T8" fmla="*/ 57 w 57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7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14" name="îŝḷîdé">
              <a:extLst>
                <a:ext uri="{FF2B5EF4-FFF2-40B4-BE49-F238E27FC236}">
                  <a16:creationId xmlns:a16="http://schemas.microsoft.com/office/drawing/2014/main" id="{99778CEE-83F1-4BF8-BA7B-805F8A34E0B6}"/>
                </a:ext>
              </a:extLst>
            </p:cNvPr>
            <p:cNvSpPr/>
            <p:nvPr/>
          </p:nvSpPr>
          <p:spPr bwMode="auto">
            <a:xfrm>
              <a:off x="5373688" y="3605213"/>
              <a:ext cx="547688" cy="303213"/>
            </a:xfrm>
            <a:custGeom>
              <a:avLst/>
              <a:gdLst>
                <a:gd name="T0" fmla="*/ 59 w 61"/>
                <a:gd name="T1" fmla="*/ 34 h 34"/>
                <a:gd name="T2" fmla="*/ 58 w 61"/>
                <a:gd name="T3" fmla="*/ 34 h 34"/>
                <a:gd name="T4" fmla="*/ 58 w 61"/>
                <a:gd name="T5" fmla="*/ 34 h 34"/>
                <a:gd name="T6" fmla="*/ 58 w 61"/>
                <a:gd name="T7" fmla="*/ 34 h 34"/>
                <a:gd name="T8" fmla="*/ 2 w 61"/>
                <a:gd name="T9" fmla="*/ 3 h 34"/>
                <a:gd name="T10" fmla="*/ 1 w 61"/>
                <a:gd name="T11" fmla="*/ 3 h 34"/>
                <a:gd name="T12" fmla="*/ 1 w 61"/>
                <a:gd name="T13" fmla="*/ 1 h 34"/>
                <a:gd name="T14" fmla="*/ 3 w 61"/>
                <a:gd name="T15" fmla="*/ 0 h 34"/>
                <a:gd name="T16" fmla="*/ 3 w 61"/>
                <a:gd name="T17" fmla="*/ 0 h 34"/>
                <a:gd name="T18" fmla="*/ 59 w 61"/>
                <a:gd name="T19" fmla="*/ 31 h 34"/>
                <a:gd name="T20" fmla="*/ 61 w 61"/>
                <a:gd name="T21" fmla="*/ 32 h 34"/>
                <a:gd name="T22" fmla="*/ 59 w 61"/>
                <a:gd name="T23" fmla="*/ 34 h 34"/>
                <a:gd name="T24" fmla="*/ 59 w 61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34">
                  <a:moveTo>
                    <a:pt x="59" y="34"/>
                  </a:moveTo>
                  <a:cubicBezTo>
                    <a:pt x="59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1"/>
                    <a:pt x="61" y="31"/>
                    <a:pt x="61" y="32"/>
                  </a:cubicBezTo>
                  <a:cubicBezTo>
                    <a:pt x="61" y="33"/>
                    <a:pt x="60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15" name="ïṡlîḑê">
              <a:extLst>
                <a:ext uri="{FF2B5EF4-FFF2-40B4-BE49-F238E27FC236}">
                  <a16:creationId xmlns:a16="http://schemas.microsoft.com/office/drawing/2014/main" id="{AC3CAD31-880C-48E4-BD08-9A7B63E2C9F6}"/>
                </a:ext>
              </a:extLst>
            </p:cNvPr>
            <p:cNvSpPr/>
            <p:nvPr/>
          </p:nvSpPr>
          <p:spPr bwMode="auto">
            <a:xfrm>
              <a:off x="5391150" y="3622676"/>
              <a:ext cx="511175" cy="268288"/>
            </a:xfrm>
            <a:custGeom>
              <a:avLst/>
              <a:gdLst>
                <a:gd name="T0" fmla="*/ 57 w 57"/>
                <a:gd name="T1" fmla="*/ 30 h 30"/>
                <a:gd name="T2" fmla="*/ 0 w 57"/>
                <a:gd name="T3" fmla="*/ 0 h 30"/>
                <a:gd name="T4" fmla="*/ 1 w 57"/>
                <a:gd name="T5" fmla="*/ 0 h 30"/>
                <a:gd name="T6" fmla="*/ 57 w 57"/>
                <a:gd name="T7" fmla="*/ 30 h 30"/>
                <a:gd name="T8" fmla="*/ 57 w 57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7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16" name="íšļiḍe">
              <a:extLst>
                <a:ext uri="{FF2B5EF4-FFF2-40B4-BE49-F238E27FC236}">
                  <a16:creationId xmlns:a16="http://schemas.microsoft.com/office/drawing/2014/main" id="{B29FD96F-3D38-4037-8E74-77538C4FC1E5}"/>
                </a:ext>
              </a:extLst>
            </p:cNvPr>
            <p:cNvSpPr/>
            <p:nvPr/>
          </p:nvSpPr>
          <p:spPr bwMode="auto">
            <a:xfrm>
              <a:off x="5373688" y="3605213"/>
              <a:ext cx="547688" cy="303213"/>
            </a:xfrm>
            <a:custGeom>
              <a:avLst/>
              <a:gdLst>
                <a:gd name="T0" fmla="*/ 59 w 61"/>
                <a:gd name="T1" fmla="*/ 34 h 34"/>
                <a:gd name="T2" fmla="*/ 59 w 61"/>
                <a:gd name="T3" fmla="*/ 34 h 34"/>
                <a:gd name="T4" fmla="*/ 58 w 61"/>
                <a:gd name="T5" fmla="*/ 34 h 34"/>
                <a:gd name="T6" fmla="*/ 2 w 61"/>
                <a:gd name="T7" fmla="*/ 3 h 34"/>
                <a:gd name="T8" fmla="*/ 1 w 61"/>
                <a:gd name="T9" fmla="*/ 1 h 34"/>
                <a:gd name="T10" fmla="*/ 3 w 61"/>
                <a:gd name="T11" fmla="*/ 0 h 34"/>
                <a:gd name="T12" fmla="*/ 4 w 61"/>
                <a:gd name="T13" fmla="*/ 0 h 34"/>
                <a:gd name="T14" fmla="*/ 60 w 61"/>
                <a:gd name="T15" fmla="*/ 31 h 34"/>
                <a:gd name="T16" fmla="*/ 61 w 61"/>
                <a:gd name="T17" fmla="*/ 32 h 34"/>
                <a:gd name="T18" fmla="*/ 59 w 61"/>
                <a:gd name="T19" fmla="*/ 34 h 34"/>
                <a:gd name="T20" fmla="*/ 59 w 61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34">
                  <a:moveTo>
                    <a:pt x="59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1" y="31"/>
                    <a:pt x="61" y="32"/>
                    <a:pt x="61" y="32"/>
                  </a:cubicBezTo>
                  <a:cubicBezTo>
                    <a:pt x="61" y="33"/>
                    <a:pt x="60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17" name="íśḻiďe">
              <a:extLst>
                <a:ext uri="{FF2B5EF4-FFF2-40B4-BE49-F238E27FC236}">
                  <a16:creationId xmlns:a16="http://schemas.microsoft.com/office/drawing/2014/main" id="{8AE8E957-E713-48B8-AA48-52E3005A0C32}"/>
                </a:ext>
              </a:extLst>
            </p:cNvPr>
            <p:cNvSpPr/>
            <p:nvPr/>
          </p:nvSpPr>
          <p:spPr bwMode="auto">
            <a:xfrm>
              <a:off x="5400675" y="3622676"/>
              <a:ext cx="511175" cy="268288"/>
            </a:xfrm>
            <a:custGeom>
              <a:avLst/>
              <a:gdLst>
                <a:gd name="T0" fmla="*/ 56 w 57"/>
                <a:gd name="T1" fmla="*/ 30 h 30"/>
                <a:gd name="T2" fmla="*/ 0 w 57"/>
                <a:gd name="T3" fmla="*/ 0 h 30"/>
                <a:gd name="T4" fmla="*/ 1 w 57"/>
                <a:gd name="T5" fmla="*/ 0 h 30"/>
                <a:gd name="T6" fmla="*/ 57 w 57"/>
                <a:gd name="T7" fmla="*/ 30 h 30"/>
                <a:gd name="T8" fmla="*/ 56 w 57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6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6" y="30"/>
                    <a:pt x="56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18" name="î$ľïḋé">
              <a:extLst>
                <a:ext uri="{FF2B5EF4-FFF2-40B4-BE49-F238E27FC236}">
                  <a16:creationId xmlns:a16="http://schemas.microsoft.com/office/drawing/2014/main" id="{567C6476-2799-4613-93BE-D9E31D0AB341}"/>
                </a:ext>
              </a:extLst>
            </p:cNvPr>
            <p:cNvSpPr/>
            <p:nvPr/>
          </p:nvSpPr>
          <p:spPr bwMode="auto">
            <a:xfrm>
              <a:off x="5383213" y="3605213"/>
              <a:ext cx="546100" cy="303213"/>
            </a:xfrm>
            <a:custGeom>
              <a:avLst/>
              <a:gdLst>
                <a:gd name="T0" fmla="*/ 59 w 61"/>
                <a:gd name="T1" fmla="*/ 34 h 34"/>
                <a:gd name="T2" fmla="*/ 58 w 61"/>
                <a:gd name="T3" fmla="*/ 34 h 34"/>
                <a:gd name="T4" fmla="*/ 57 w 61"/>
                <a:gd name="T5" fmla="*/ 34 h 34"/>
                <a:gd name="T6" fmla="*/ 1 w 61"/>
                <a:gd name="T7" fmla="*/ 3 h 34"/>
                <a:gd name="T8" fmla="*/ 0 w 61"/>
                <a:gd name="T9" fmla="*/ 1 h 34"/>
                <a:gd name="T10" fmla="*/ 2 w 61"/>
                <a:gd name="T11" fmla="*/ 0 h 34"/>
                <a:gd name="T12" fmla="*/ 3 w 61"/>
                <a:gd name="T13" fmla="*/ 0 h 34"/>
                <a:gd name="T14" fmla="*/ 60 w 61"/>
                <a:gd name="T15" fmla="*/ 31 h 34"/>
                <a:gd name="T16" fmla="*/ 61 w 61"/>
                <a:gd name="T17" fmla="*/ 33 h 34"/>
                <a:gd name="T18" fmla="*/ 59 w 61"/>
                <a:gd name="T19" fmla="*/ 34 h 34"/>
                <a:gd name="T20" fmla="*/ 59 w 61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34">
                  <a:moveTo>
                    <a:pt x="59" y="34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7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1" y="31"/>
                    <a:pt x="61" y="32"/>
                    <a:pt x="61" y="33"/>
                  </a:cubicBezTo>
                  <a:cubicBezTo>
                    <a:pt x="61" y="33"/>
                    <a:pt x="60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19" name="îślîḓé">
              <a:extLst>
                <a:ext uri="{FF2B5EF4-FFF2-40B4-BE49-F238E27FC236}">
                  <a16:creationId xmlns:a16="http://schemas.microsoft.com/office/drawing/2014/main" id="{60061AEB-75B2-4318-8D0B-4A1CF5901BE2}"/>
                </a:ext>
              </a:extLst>
            </p:cNvPr>
            <p:cNvSpPr/>
            <p:nvPr/>
          </p:nvSpPr>
          <p:spPr bwMode="auto">
            <a:xfrm>
              <a:off x="5373688" y="3605213"/>
              <a:ext cx="555625" cy="303213"/>
            </a:xfrm>
            <a:custGeom>
              <a:avLst/>
              <a:gdLst>
                <a:gd name="T0" fmla="*/ 60 w 62"/>
                <a:gd name="T1" fmla="*/ 34 h 34"/>
                <a:gd name="T2" fmla="*/ 58 w 62"/>
                <a:gd name="T3" fmla="*/ 34 h 34"/>
                <a:gd name="T4" fmla="*/ 2 w 62"/>
                <a:gd name="T5" fmla="*/ 3 h 34"/>
                <a:gd name="T6" fmla="*/ 1 w 62"/>
                <a:gd name="T7" fmla="*/ 1 h 34"/>
                <a:gd name="T8" fmla="*/ 3 w 62"/>
                <a:gd name="T9" fmla="*/ 0 h 34"/>
                <a:gd name="T10" fmla="*/ 4 w 62"/>
                <a:gd name="T11" fmla="*/ 0 h 34"/>
                <a:gd name="T12" fmla="*/ 61 w 62"/>
                <a:gd name="T13" fmla="*/ 31 h 34"/>
                <a:gd name="T14" fmla="*/ 62 w 62"/>
                <a:gd name="T15" fmla="*/ 33 h 34"/>
                <a:gd name="T16" fmla="*/ 60 w 62"/>
                <a:gd name="T17" fmla="*/ 34 h 34"/>
                <a:gd name="T18" fmla="*/ 60 w 62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34">
                  <a:moveTo>
                    <a:pt x="60" y="34"/>
                  </a:moveTo>
                  <a:cubicBezTo>
                    <a:pt x="59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2" y="31"/>
                    <a:pt x="62" y="32"/>
                    <a:pt x="62" y="33"/>
                  </a:cubicBezTo>
                  <a:cubicBezTo>
                    <a:pt x="62" y="33"/>
                    <a:pt x="61" y="34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20" name="îṡlîďê">
              <a:extLst>
                <a:ext uri="{FF2B5EF4-FFF2-40B4-BE49-F238E27FC236}">
                  <a16:creationId xmlns:a16="http://schemas.microsoft.com/office/drawing/2014/main" id="{9F942A81-E291-40F6-99DC-208098AA42AB}"/>
                </a:ext>
              </a:extLst>
            </p:cNvPr>
            <p:cNvSpPr/>
            <p:nvPr/>
          </p:nvSpPr>
          <p:spPr bwMode="auto">
            <a:xfrm>
              <a:off x="4403725" y="1431926"/>
              <a:ext cx="996950" cy="3424238"/>
            </a:xfrm>
            <a:custGeom>
              <a:avLst/>
              <a:gdLst>
                <a:gd name="T0" fmla="*/ 109 w 111"/>
                <a:gd name="T1" fmla="*/ 383 h 383"/>
                <a:gd name="T2" fmla="*/ 109 w 111"/>
                <a:gd name="T3" fmla="*/ 382 h 383"/>
                <a:gd name="T4" fmla="*/ 109 w 111"/>
                <a:gd name="T5" fmla="*/ 382 h 383"/>
                <a:gd name="T6" fmla="*/ 52 w 111"/>
                <a:gd name="T7" fmla="*/ 352 h 383"/>
                <a:gd name="T8" fmla="*/ 0 w 111"/>
                <a:gd name="T9" fmla="*/ 257 h 383"/>
                <a:gd name="T10" fmla="*/ 1 w 111"/>
                <a:gd name="T11" fmla="*/ 2 h 383"/>
                <a:gd name="T12" fmla="*/ 2 w 111"/>
                <a:gd name="T13" fmla="*/ 1 h 383"/>
                <a:gd name="T14" fmla="*/ 3 w 111"/>
                <a:gd name="T15" fmla="*/ 1 h 383"/>
                <a:gd name="T16" fmla="*/ 60 w 111"/>
                <a:gd name="T17" fmla="*/ 31 h 383"/>
                <a:gd name="T18" fmla="*/ 61 w 111"/>
                <a:gd name="T19" fmla="*/ 33 h 383"/>
                <a:gd name="T20" fmla="*/ 60 w 111"/>
                <a:gd name="T21" fmla="*/ 288 h 383"/>
                <a:gd name="T22" fmla="*/ 110 w 111"/>
                <a:gd name="T23" fmla="*/ 379 h 383"/>
                <a:gd name="T24" fmla="*/ 110 w 111"/>
                <a:gd name="T25" fmla="*/ 379 h 383"/>
                <a:gd name="T26" fmla="*/ 111 w 111"/>
                <a:gd name="T27" fmla="*/ 382 h 383"/>
                <a:gd name="T28" fmla="*/ 109 w 111"/>
                <a:gd name="T29" fmla="*/ 383 h 383"/>
                <a:gd name="T30" fmla="*/ 4 w 111"/>
                <a:gd name="T31" fmla="*/ 5 h 383"/>
                <a:gd name="T32" fmla="*/ 4 w 111"/>
                <a:gd name="T33" fmla="*/ 257 h 383"/>
                <a:gd name="T34" fmla="*/ 54 w 111"/>
                <a:gd name="T35" fmla="*/ 349 h 383"/>
                <a:gd name="T36" fmla="*/ 88 w 111"/>
                <a:gd name="T37" fmla="*/ 367 h 383"/>
                <a:gd name="T38" fmla="*/ 57 w 111"/>
                <a:gd name="T39" fmla="*/ 288 h 383"/>
                <a:gd name="T40" fmla="*/ 57 w 111"/>
                <a:gd name="T41" fmla="*/ 34 h 383"/>
                <a:gd name="T42" fmla="*/ 4 w 111"/>
                <a:gd name="T43" fmla="*/ 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383">
                  <a:moveTo>
                    <a:pt x="109" y="383"/>
                  </a:moveTo>
                  <a:cubicBezTo>
                    <a:pt x="109" y="383"/>
                    <a:pt x="109" y="383"/>
                    <a:pt x="109" y="382"/>
                  </a:cubicBezTo>
                  <a:cubicBezTo>
                    <a:pt x="109" y="382"/>
                    <a:pt x="109" y="382"/>
                    <a:pt x="109" y="382"/>
                  </a:cubicBezTo>
                  <a:cubicBezTo>
                    <a:pt x="52" y="352"/>
                    <a:pt x="52" y="352"/>
                    <a:pt x="52" y="352"/>
                  </a:cubicBezTo>
                  <a:cubicBezTo>
                    <a:pt x="20" y="334"/>
                    <a:pt x="0" y="299"/>
                    <a:pt x="0" y="25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2"/>
                    <a:pt x="61" y="32"/>
                    <a:pt x="61" y="33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60" y="328"/>
                    <a:pt x="79" y="362"/>
                    <a:pt x="110" y="379"/>
                  </a:cubicBezTo>
                  <a:cubicBezTo>
                    <a:pt x="110" y="379"/>
                    <a:pt x="110" y="379"/>
                    <a:pt x="110" y="379"/>
                  </a:cubicBezTo>
                  <a:cubicBezTo>
                    <a:pt x="111" y="380"/>
                    <a:pt x="111" y="381"/>
                    <a:pt x="111" y="382"/>
                  </a:cubicBezTo>
                  <a:cubicBezTo>
                    <a:pt x="111" y="382"/>
                    <a:pt x="110" y="383"/>
                    <a:pt x="109" y="383"/>
                  </a:cubicBezTo>
                  <a:close/>
                  <a:moveTo>
                    <a:pt x="4" y="5"/>
                  </a:moveTo>
                  <a:cubicBezTo>
                    <a:pt x="4" y="257"/>
                    <a:pt x="4" y="257"/>
                    <a:pt x="4" y="257"/>
                  </a:cubicBezTo>
                  <a:cubicBezTo>
                    <a:pt x="4" y="298"/>
                    <a:pt x="22" y="332"/>
                    <a:pt x="54" y="349"/>
                  </a:cubicBezTo>
                  <a:cubicBezTo>
                    <a:pt x="88" y="367"/>
                    <a:pt x="88" y="367"/>
                    <a:pt x="88" y="367"/>
                  </a:cubicBezTo>
                  <a:cubicBezTo>
                    <a:pt x="68" y="348"/>
                    <a:pt x="57" y="320"/>
                    <a:pt x="57" y="288"/>
                  </a:cubicBezTo>
                  <a:cubicBezTo>
                    <a:pt x="57" y="34"/>
                    <a:pt x="57" y="34"/>
                    <a:pt x="57" y="34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21" name="îSļídê">
              <a:extLst>
                <a:ext uri="{FF2B5EF4-FFF2-40B4-BE49-F238E27FC236}">
                  <a16:creationId xmlns:a16="http://schemas.microsoft.com/office/drawing/2014/main" id="{68B491BF-AF6D-4031-BEAC-2582CFE9869A}"/>
                </a:ext>
              </a:extLst>
            </p:cNvPr>
            <p:cNvSpPr/>
            <p:nvPr/>
          </p:nvSpPr>
          <p:spPr bwMode="auto">
            <a:xfrm>
              <a:off x="4413250" y="1296988"/>
              <a:ext cx="1498600" cy="447675"/>
            </a:xfrm>
            <a:custGeom>
              <a:avLst/>
              <a:gdLst>
                <a:gd name="T0" fmla="*/ 58 w 167"/>
                <a:gd name="T1" fmla="*/ 50 h 50"/>
                <a:gd name="T2" fmla="*/ 57 w 167"/>
                <a:gd name="T3" fmla="*/ 49 h 50"/>
                <a:gd name="T4" fmla="*/ 1 w 167"/>
                <a:gd name="T5" fmla="*/ 19 h 50"/>
                <a:gd name="T6" fmla="*/ 0 w 167"/>
                <a:gd name="T7" fmla="*/ 17 h 50"/>
                <a:gd name="T8" fmla="*/ 1 w 167"/>
                <a:gd name="T9" fmla="*/ 15 h 50"/>
                <a:gd name="T10" fmla="*/ 108 w 167"/>
                <a:gd name="T11" fmla="*/ 0 h 50"/>
                <a:gd name="T12" fmla="*/ 109 w 167"/>
                <a:gd name="T13" fmla="*/ 1 h 50"/>
                <a:gd name="T14" fmla="*/ 166 w 167"/>
                <a:gd name="T15" fmla="*/ 31 h 50"/>
                <a:gd name="T16" fmla="*/ 167 w 167"/>
                <a:gd name="T17" fmla="*/ 33 h 50"/>
                <a:gd name="T18" fmla="*/ 165 w 167"/>
                <a:gd name="T19" fmla="*/ 35 h 50"/>
                <a:gd name="T20" fmla="*/ 58 w 167"/>
                <a:gd name="T21" fmla="*/ 50 h 50"/>
                <a:gd name="T22" fmla="*/ 58 w 167"/>
                <a:gd name="T23" fmla="*/ 50 h 50"/>
                <a:gd name="T24" fmla="*/ 7 w 167"/>
                <a:gd name="T25" fmla="*/ 18 h 50"/>
                <a:gd name="T26" fmla="*/ 58 w 167"/>
                <a:gd name="T27" fmla="*/ 46 h 50"/>
                <a:gd name="T28" fmla="*/ 160 w 167"/>
                <a:gd name="T29" fmla="*/ 32 h 50"/>
                <a:gd name="T30" fmla="*/ 108 w 167"/>
                <a:gd name="T31" fmla="*/ 4 h 50"/>
                <a:gd name="T32" fmla="*/ 7 w 167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50">
                  <a:moveTo>
                    <a:pt x="58" y="50"/>
                  </a:moveTo>
                  <a:cubicBezTo>
                    <a:pt x="58" y="50"/>
                    <a:pt x="57" y="50"/>
                    <a:pt x="57" y="4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9" y="0"/>
                    <a:pt x="109" y="0"/>
                    <a:pt x="109" y="1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7" y="32"/>
                    <a:pt x="167" y="32"/>
                    <a:pt x="167" y="33"/>
                  </a:cubicBezTo>
                  <a:cubicBezTo>
                    <a:pt x="167" y="34"/>
                    <a:pt x="166" y="34"/>
                    <a:pt x="165" y="35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lose/>
                  <a:moveTo>
                    <a:pt x="7" y="18"/>
                  </a:moveTo>
                  <a:cubicBezTo>
                    <a:pt x="58" y="46"/>
                    <a:pt x="58" y="46"/>
                    <a:pt x="58" y="46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08" y="4"/>
                    <a:pt x="108" y="4"/>
                    <a:pt x="108" y="4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22" name="í$ḷïḋé">
              <a:extLst>
                <a:ext uri="{FF2B5EF4-FFF2-40B4-BE49-F238E27FC236}">
                  <a16:creationId xmlns:a16="http://schemas.microsoft.com/office/drawing/2014/main" id="{F74780E9-9FAB-422B-8DB7-1CFAFA81BCE6}"/>
                </a:ext>
              </a:extLst>
            </p:cNvPr>
            <p:cNvSpPr/>
            <p:nvPr/>
          </p:nvSpPr>
          <p:spPr bwMode="auto">
            <a:xfrm>
              <a:off x="4924425" y="1592263"/>
              <a:ext cx="2854325" cy="4176713"/>
            </a:xfrm>
            <a:custGeom>
              <a:avLst/>
              <a:gdLst>
                <a:gd name="T0" fmla="*/ 108 w 318"/>
                <a:gd name="T1" fmla="*/ 0 h 467"/>
                <a:gd name="T2" fmla="*/ 108 w 318"/>
                <a:gd name="T3" fmla="*/ 255 h 467"/>
                <a:gd name="T4" fmla="*/ 110 w 318"/>
                <a:gd name="T5" fmla="*/ 257 h 467"/>
                <a:gd name="T6" fmla="*/ 173 w 318"/>
                <a:gd name="T7" fmla="*/ 249 h 467"/>
                <a:gd name="T8" fmla="*/ 173 w 318"/>
                <a:gd name="T9" fmla="*/ 144 h 467"/>
                <a:gd name="T10" fmla="*/ 318 w 318"/>
                <a:gd name="T11" fmla="*/ 287 h 467"/>
                <a:gd name="T12" fmla="*/ 173 w 318"/>
                <a:gd name="T13" fmla="*/ 467 h 467"/>
                <a:gd name="T14" fmla="*/ 173 w 318"/>
                <a:gd name="T15" fmla="*/ 364 h 467"/>
                <a:gd name="T16" fmla="*/ 110 w 318"/>
                <a:gd name="T17" fmla="*/ 373 h 467"/>
                <a:gd name="T18" fmla="*/ 1 w 318"/>
                <a:gd name="T19" fmla="*/ 270 h 467"/>
                <a:gd name="T20" fmla="*/ 1 w 318"/>
                <a:gd name="T21" fmla="*/ 15 h 467"/>
                <a:gd name="T22" fmla="*/ 108 w 318"/>
                <a:gd name="T23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467">
                  <a:moveTo>
                    <a:pt x="108" y="0"/>
                  </a:moveTo>
                  <a:cubicBezTo>
                    <a:pt x="108" y="255"/>
                    <a:pt x="108" y="255"/>
                    <a:pt x="108" y="255"/>
                  </a:cubicBezTo>
                  <a:cubicBezTo>
                    <a:pt x="108" y="257"/>
                    <a:pt x="109" y="258"/>
                    <a:pt x="110" y="257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173" y="467"/>
                    <a:pt x="173" y="467"/>
                    <a:pt x="173" y="467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10" y="373"/>
                    <a:pt x="110" y="373"/>
                    <a:pt x="110" y="373"/>
                  </a:cubicBezTo>
                  <a:cubicBezTo>
                    <a:pt x="49" y="382"/>
                    <a:pt x="0" y="335"/>
                    <a:pt x="1" y="270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23" name="ïṣḷîḓê">
              <a:extLst>
                <a:ext uri="{FF2B5EF4-FFF2-40B4-BE49-F238E27FC236}">
                  <a16:creationId xmlns:a16="http://schemas.microsoft.com/office/drawing/2014/main" id="{90E561C2-EE01-4F26-AD86-B246B4E3537C}"/>
                </a:ext>
              </a:extLst>
            </p:cNvPr>
            <p:cNvSpPr/>
            <p:nvPr/>
          </p:nvSpPr>
          <p:spPr bwMode="auto">
            <a:xfrm>
              <a:off x="4916488" y="1574801"/>
              <a:ext cx="2879725" cy="4202113"/>
            </a:xfrm>
            <a:custGeom>
              <a:avLst/>
              <a:gdLst>
                <a:gd name="T0" fmla="*/ 174 w 321"/>
                <a:gd name="T1" fmla="*/ 470 h 470"/>
                <a:gd name="T2" fmla="*/ 173 w 321"/>
                <a:gd name="T3" fmla="*/ 470 h 470"/>
                <a:gd name="T4" fmla="*/ 172 w 321"/>
                <a:gd name="T5" fmla="*/ 469 h 470"/>
                <a:gd name="T6" fmla="*/ 172 w 321"/>
                <a:gd name="T7" fmla="*/ 368 h 470"/>
                <a:gd name="T8" fmla="*/ 111 w 321"/>
                <a:gd name="T9" fmla="*/ 377 h 470"/>
                <a:gd name="T10" fmla="*/ 30 w 321"/>
                <a:gd name="T11" fmla="*/ 350 h 470"/>
                <a:gd name="T12" fmla="*/ 0 w 321"/>
                <a:gd name="T13" fmla="*/ 272 h 470"/>
                <a:gd name="T14" fmla="*/ 0 w 321"/>
                <a:gd name="T15" fmla="*/ 17 h 470"/>
                <a:gd name="T16" fmla="*/ 2 w 321"/>
                <a:gd name="T17" fmla="*/ 15 h 470"/>
                <a:gd name="T18" fmla="*/ 109 w 321"/>
                <a:gd name="T19" fmla="*/ 0 h 470"/>
                <a:gd name="T20" fmla="*/ 110 w 321"/>
                <a:gd name="T21" fmla="*/ 1 h 470"/>
                <a:gd name="T22" fmla="*/ 111 w 321"/>
                <a:gd name="T23" fmla="*/ 2 h 470"/>
                <a:gd name="T24" fmla="*/ 110 w 321"/>
                <a:gd name="T25" fmla="*/ 257 h 470"/>
                <a:gd name="T26" fmla="*/ 111 w 321"/>
                <a:gd name="T27" fmla="*/ 258 h 470"/>
                <a:gd name="T28" fmla="*/ 173 w 321"/>
                <a:gd name="T29" fmla="*/ 249 h 470"/>
                <a:gd name="T30" fmla="*/ 173 w 321"/>
                <a:gd name="T31" fmla="*/ 146 h 470"/>
                <a:gd name="T32" fmla="*/ 174 w 321"/>
                <a:gd name="T33" fmla="*/ 145 h 470"/>
                <a:gd name="T34" fmla="*/ 176 w 321"/>
                <a:gd name="T35" fmla="*/ 145 h 470"/>
                <a:gd name="T36" fmla="*/ 320 w 321"/>
                <a:gd name="T37" fmla="*/ 288 h 470"/>
                <a:gd name="T38" fmla="*/ 320 w 321"/>
                <a:gd name="T39" fmla="*/ 290 h 470"/>
                <a:gd name="T40" fmla="*/ 175 w 321"/>
                <a:gd name="T41" fmla="*/ 470 h 470"/>
                <a:gd name="T42" fmla="*/ 174 w 321"/>
                <a:gd name="T43" fmla="*/ 470 h 470"/>
                <a:gd name="T44" fmla="*/ 174 w 321"/>
                <a:gd name="T45" fmla="*/ 364 h 470"/>
                <a:gd name="T46" fmla="*/ 175 w 321"/>
                <a:gd name="T47" fmla="*/ 365 h 470"/>
                <a:gd name="T48" fmla="*/ 176 w 321"/>
                <a:gd name="T49" fmla="*/ 366 h 470"/>
                <a:gd name="T50" fmla="*/ 176 w 321"/>
                <a:gd name="T51" fmla="*/ 464 h 470"/>
                <a:gd name="T52" fmla="*/ 316 w 321"/>
                <a:gd name="T53" fmla="*/ 289 h 470"/>
                <a:gd name="T54" fmla="*/ 176 w 321"/>
                <a:gd name="T55" fmla="*/ 150 h 470"/>
                <a:gd name="T56" fmla="*/ 176 w 321"/>
                <a:gd name="T57" fmla="*/ 251 h 470"/>
                <a:gd name="T58" fmla="*/ 174 w 321"/>
                <a:gd name="T59" fmla="*/ 252 h 470"/>
                <a:gd name="T60" fmla="*/ 111 w 321"/>
                <a:gd name="T61" fmla="*/ 261 h 470"/>
                <a:gd name="T62" fmla="*/ 111 w 321"/>
                <a:gd name="T63" fmla="*/ 261 h 470"/>
                <a:gd name="T64" fmla="*/ 108 w 321"/>
                <a:gd name="T65" fmla="*/ 260 h 470"/>
                <a:gd name="T66" fmla="*/ 107 w 321"/>
                <a:gd name="T67" fmla="*/ 257 h 470"/>
                <a:gd name="T68" fmla="*/ 107 w 321"/>
                <a:gd name="T69" fmla="*/ 4 h 470"/>
                <a:gd name="T70" fmla="*/ 4 w 321"/>
                <a:gd name="T71" fmla="*/ 18 h 470"/>
                <a:gd name="T72" fmla="*/ 3 w 321"/>
                <a:gd name="T73" fmla="*/ 272 h 470"/>
                <a:gd name="T74" fmla="*/ 33 w 321"/>
                <a:gd name="T75" fmla="*/ 348 h 470"/>
                <a:gd name="T76" fmla="*/ 111 w 321"/>
                <a:gd name="T77" fmla="*/ 373 h 470"/>
                <a:gd name="T78" fmla="*/ 174 w 321"/>
                <a:gd name="T79" fmla="*/ 364 h 470"/>
                <a:gd name="T80" fmla="*/ 174 w 321"/>
                <a:gd name="T81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1" h="470">
                  <a:moveTo>
                    <a:pt x="174" y="470"/>
                  </a:moveTo>
                  <a:cubicBezTo>
                    <a:pt x="174" y="470"/>
                    <a:pt x="173" y="470"/>
                    <a:pt x="173" y="470"/>
                  </a:cubicBezTo>
                  <a:cubicBezTo>
                    <a:pt x="173" y="470"/>
                    <a:pt x="172" y="469"/>
                    <a:pt x="172" y="469"/>
                  </a:cubicBezTo>
                  <a:cubicBezTo>
                    <a:pt x="172" y="368"/>
                    <a:pt x="172" y="368"/>
                    <a:pt x="172" y="368"/>
                  </a:cubicBezTo>
                  <a:cubicBezTo>
                    <a:pt x="111" y="377"/>
                    <a:pt x="111" y="377"/>
                    <a:pt x="111" y="377"/>
                  </a:cubicBezTo>
                  <a:cubicBezTo>
                    <a:pt x="81" y="381"/>
                    <a:pt x="51" y="371"/>
                    <a:pt x="30" y="350"/>
                  </a:cubicBezTo>
                  <a:cubicBezTo>
                    <a:pt x="11" y="331"/>
                    <a:pt x="0" y="303"/>
                    <a:pt x="0" y="27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10" y="0"/>
                    <a:pt x="110" y="1"/>
                  </a:cubicBezTo>
                  <a:cubicBezTo>
                    <a:pt x="111" y="1"/>
                    <a:pt x="111" y="1"/>
                    <a:pt x="111" y="2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8"/>
                    <a:pt x="111" y="25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146"/>
                    <a:pt x="173" y="146"/>
                    <a:pt x="173" y="146"/>
                  </a:cubicBezTo>
                  <a:cubicBezTo>
                    <a:pt x="173" y="146"/>
                    <a:pt x="173" y="145"/>
                    <a:pt x="174" y="145"/>
                  </a:cubicBezTo>
                  <a:cubicBezTo>
                    <a:pt x="174" y="144"/>
                    <a:pt x="175" y="145"/>
                    <a:pt x="176" y="145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1" y="288"/>
                    <a:pt x="321" y="289"/>
                    <a:pt x="320" y="290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5" y="470"/>
                    <a:pt x="174" y="470"/>
                    <a:pt x="174" y="470"/>
                  </a:cubicBezTo>
                  <a:close/>
                  <a:moveTo>
                    <a:pt x="174" y="364"/>
                  </a:moveTo>
                  <a:cubicBezTo>
                    <a:pt x="174" y="364"/>
                    <a:pt x="175" y="365"/>
                    <a:pt x="175" y="365"/>
                  </a:cubicBezTo>
                  <a:cubicBezTo>
                    <a:pt x="176" y="365"/>
                    <a:pt x="176" y="366"/>
                    <a:pt x="176" y="366"/>
                  </a:cubicBezTo>
                  <a:cubicBezTo>
                    <a:pt x="176" y="464"/>
                    <a:pt x="176" y="464"/>
                    <a:pt x="176" y="464"/>
                  </a:cubicBezTo>
                  <a:cubicBezTo>
                    <a:pt x="316" y="289"/>
                    <a:pt x="316" y="289"/>
                    <a:pt x="316" y="289"/>
                  </a:cubicBezTo>
                  <a:cubicBezTo>
                    <a:pt x="176" y="150"/>
                    <a:pt x="176" y="150"/>
                    <a:pt x="176" y="150"/>
                  </a:cubicBezTo>
                  <a:cubicBezTo>
                    <a:pt x="176" y="251"/>
                    <a:pt x="176" y="251"/>
                    <a:pt x="176" y="251"/>
                  </a:cubicBezTo>
                  <a:cubicBezTo>
                    <a:pt x="176" y="251"/>
                    <a:pt x="175" y="252"/>
                    <a:pt x="174" y="252"/>
                  </a:cubicBezTo>
                  <a:cubicBezTo>
                    <a:pt x="111" y="261"/>
                    <a:pt x="111" y="261"/>
                    <a:pt x="111" y="261"/>
                  </a:cubicBezTo>
                  <a:cubicBezTo>
                    <a:pt x="111" y="261"/>
                    <a:pt x="111" y="261"/>
                    <a:pt x="111" y="261"/>
                  </a:cubicBezTo>
                  <a:cubicBezTo>
                    <a:pt x="110" y="261"/>
                    <a:pt x="109" y="261"/>
                    <a:pt x="108" y="260"/>
                  </a:cubicBezTo>
                  <a:cubicBezTo>
                    <a:pt x="107" y="259"/>
                    <a:pt x="107" y="258"/>
                    <a:pt x="107" y="25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272"/>
                    <a:pt x="3" y="272"/>
                    <a:pt x="3" y="272"/>
                  </a:cubicBezTo>
                  <a:cubicBezTo>
                    <a:pt x="3" y="302"/>
                    <a:pt x="14" y="329"/>
                    <a:pt x="33" y="348"/>
                  </a:cubicBezTo>
                  <a:cubicBezTo>
                    <a:pt x="53" y="368"/>
                    <a:pt x="81" y="377"/>
                    <a:pt x="111" y="373"/>
                  </a:cubicBezTo>
                  <a:cubicBezTo>
                    <a:pt x="174" y="364"/>
                    <a:pt x="174" y="364"/>
                    <a:pt x="174" y="364"/>
                  </a:cubicBezTo>
                  <a:cubicBezTo>
                    <a:pt x="174" y="364"/>
                    <a:pt x="174" y="364"/>
                    <a:pt x="174" y="36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24" name="iş1íďè">
              <a:extLst>
                <a:ext uri="{FF2B5EF4-FFF2-40B4-BE49-F238E27FC236}">
                  <a16:creationId xmlns:a16="http://schemas.microsoft.com/office/drawing/2014/main" id="{A67E52B9-518D-40B4-A195-EB5BDE224033}"/>
                </a:ext>
              </a:extLst>
            </p:cNvPr>
            <p:cNvSpPr/>
            <p:nvPr/>
          </p:nvSpPr>
          <p:spPr bwMode="auto">
            <a:xfrm>
              <a:off x="4987925" y="1744663"/>
              <a:ext cx="395288" cy="1752600"/>
            </a:xfrm>
            <a:custGeom>
              <a:avLst/>
              <a:gdLst>
                <a:gd name="T0" fmla="*/ 0 w 249"/>
                <a:gd name="T1" fmla="*/ 23 h 1104"/>
                <a:gd name="T2" fmla="*/ 0 w 249"/>
                <a:gd name="T3" fmla="*/ 1104 h 1104"/>
                <a:gd name="T4" fmla="*/ 113 w 249"/>
                <a:gd name="T5" fmla="*/ 152 h 1104"/>
                <a:gd name="T6" fmla="*/ 249 w 249"/>
                <a:gd name="T7" fmla="*/ 0 h 1104"/>
                <a:gd name="T8" fmla="*/ 0 w 249"/>
                <a:gd name="T9" fmla="*/ 23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104">
                  <a:moveTo>
                    <a:pt x="0" y="23"/>
                  </a:moveTo>
                  <a:lnTo>
                    <a:pt x="0" y="1104"/>
                  </a:lnTo>
                  <a:lnTo>
                    <a:pt x="113" y="152"/>
                  </a:lnTo>
                  <a:lnTo>
                    <a:pt x="249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25" name="îš1ïḍe">
              <a:extLst>
                <a:ext uri="{FF2B5EF4-FFF2-40B4-BE49-F238E27FC236}">
                  <a16:creationId xmlns:a16="http://schemas.microsoft.com/office/drawing/2014/main" id="{EC7A872A-CE9F-4E60-8182-DF1FA8F0726A}"/>
                </a:ext>
              </a:extLst>
            </p:cNvPr>
            <p:cNvSpPr/>
            <p:nvPr/>
          </p:nvSpPr>
          <p:spPr bwMode="auto">
            <a:xfrm>
              <a:off x="6584950" y="3113088"/>
              <a:ext cx="817563" cy="795338"/>
            </a:xfrm>
            <a:custGeom>
              <a:avLst/>
              <a:gdLst>
                <a:gd name="T0" fmla="*/ 0 w 515"/>
                <a:gd name="T1" fmla="*/ 0 h 501"/>
                <a:gd name="T2" fmla="*/ 0 w 515"/>
                <a:gd name="T3" fmla="*/ 394 h 501"/>
                <a:gd name="T4" fmla="*/ 108 w 515"/>
                <a:gd name="T5" fmla="*/ 259 h 501"/>
                <a:gd name="T6" fmla="*/ 515 w 515"/>
                <a:gd name="T7" fmla="*/ 501 h 501"/>
                <a:gd name="T8" fmla="*/ 0 w 515"/>
                <a:gd name="T9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01">
                  <a:moveTo>
                    <a:pt x="0" y="0"/>
                  </a:moveTo>
                  <a:lnTo>
                    <a:pt x="0" y="394"/>
                  </a:lnTo>
                  <a:lnTo>
                    <a:pt x="108" y="259"/>
                  </a:lnTo>
                  <a:lnTo>
                    <a:pt x="515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</p:grpSp>
      <p:grpSp>
        <p:nvGrpSpPr>
          <p:cNvPr id="27" name="836b8870-035d-4ab5-a51d-93798b3e737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558997" y="2105746"/>
            <a:ext cx="707239" cy="933939"/>
            <a:chOff x="4403725" y="1296988"/>
            <a:chExt cx="3392488" cy="4479926"/>
          </a:xfrm>
        </p:grpSpPr>
        <p:sp>
          <p:nvSpPr>
            <p:cNvPr id="28" name="ï$ḻíďê">
              <a:extLst>
                <a:ext uri="{FF2B5EF4-FFF2-40B4-BE49-F238E27FC236}">
                  <a16:creationId xmlns:a16="http://schemas.microsoft.com/office/drawing/2014/main" id="{20F4641E-53B9-4246-BD50-E7FD5B5BC8D2}"/>
                </a:ext>
              </a:extLst>
            </p:cNvPr>
            <p:cNvSpPr/>
            <p:nvPr/>
          </p:nvSpPr>
          <p:spPr bwMode="auto">
            <a:xfrm>
              <a:off x="5956300" y="4560888"/>
              <a:ext cx="539750" cy="1216025"/>
            </a:xfrm>
            <a:custGeom>
              <a:avLst/>
              <a:gdLst>
                <a:gd name="T0" fmla="*/ 58 w 60"/>
                <a:gd name="T1" fmla="*/ 136 h 136"/>
                <a:gd name="T2" fmla="*/ 57 w 60"/>
                <a:gd name="T3" fmla="*/ 136 h 136"/>
                <a:gd name="T4" fmla="*/ 1 w 60"/>
                <a:gd name="T5" fmla="*/ 105 h 136"/>
                <a:gd name="T6" fmla="*/ 0 w 60"/>
                <a:gd name="T7" fmla="*/ 104 h 136"/>
                <a:gd name="T8" fmla="*/ 0 w 60"/>
                <a:gd name="T9" fmla="*/ 1 h 136"/>
                <a:gd name="T10" fmla="*/ 1 w 60"/>
                <a:gd name="T11" fmla="*/ 0 h 136"/>
                <a:gd name="T12" fmla="*/ 2 w 60"/>
                <a:gd name="T13" fmla="*/ 0 h 136"/>
                <a:gd name="T14" fmla="*/ 59 w 60"/>
                <a:gd name="T15" fmla="*/ 31 h 136"/>
                <a:gd name="T16" fmla="*/ 60 w 60"/>
                <a:gd name="T17" fmla="*/ 32 h 136"/>
                <a:gd name="T18" fmla="*/ 60 w 60"/>
                <a:gd name="T19" fmla="*/ 135 h 136"/>
                <a:gd name="T20" fmla="*/ 59 w 60"/>
                <a:gd name="T21" fmla="*/ 136 h 136"/>
                <a:gd name="T22" fmla="*/ 58 w 60"/>
                <a:gd name="T23" fmla="*/ 136 h 136"/>
                <a:gd name="T24" fmla="*/ 3 w 60"/>
                <a:gd name="T25" fmla="*/ 103 h 136"/>
                <a:gd name="T26" fmla="*/ 56 w 60"/>
                <a:gd name="T27" fmla="*/ 132 h 136"/>
                <a:gd name="T28" fmla="*/ 56 w 60"/>
                <a:gd name="T29" fmla="*/ 33 h 136"/>
                <a:gd name="T30" fmla="*/ 3 w 60"/>
                <a:gd name="T31" fmla="*/ 4 h 136"/>
                <a:gd name="T32" fmla="*/ 3 w 60"/>
                <a:gd name="T33" fmla="*/ 10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36">
                  <a:moveTo>
                    <a:pt x="58" y="136"/>
                  </a:moveTo>
                  <a:cubicBezTo>
                    <a:pt x="58" y="136"/>
                    <a:pt x="57" y="136"/>
                    <a:pt x="57" y="136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5"/>
                    <a:pt x="0" y="105"/>
                    <a:pt x="0" y="10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60" y="32"/>
                    <a:pt x="60" y="32"/>
                  </a:cubicBezTo>
                  <a:cubicBezTo>
                    <a:pt x="60" y="135"/>
                    <a:pt x="60" y="135"/>
                    <a:pt x="60" y="135"/>
                  </a:cubicBezTo>
                  <a:cubicBezTo>
                    <a:pt x="60" y="135"/>
                    <a:pt x="59" y="136"/>
                    <a:pt x="59" y="136"/>
                  </a:cubicBezTo>
                  <a:cubicBezTo>
                    <a:pt x="58" y="136"/>
                    <a:pt x="58" y="136"/>
                    <a:pt x="58" y="136"/>
                  </a:cubicBezTo>
                  <a:close/>
                  <a:moveTo>
                    <a:pt x="3" y="103"/>
                  </a:moveTo>
                  <a:cubicBezTo>
                    <a:pt x="56" y="132"/>
                    <a:pt x="56" y="132"/>
                    <a:pt x="56" y="132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103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29" name="ïşľîḍè">
              <a:extLst>
                <a:ext uri="{FF2B5EF4-FFF2-40B4-BE49-F238E27FC236}">
                  <a16:creationId xmlns:a16="http://schemas.microsoft.com/office/drawing/2014/main" id="{4AAC234D-53FF-4EDD-A181-C15AE612E3BA}"/>
                </a:ext>
              </a:extLst>
            </p:cNvPr>
            <p:cNvSpPr/>
            <p:nvPr/>
          </p:nvSpPr>
          <p:spPr bwMode="auto">
            <a:xfrm>
              <a:off x="5956300" y="2593976"/>
              <a:ext cx="539750" cy="1233488"/>
            </a:xfrm>
            <a:custGeom>
              <a:avLst/>
              <a:gdLst>
                <a:gd name="T0" fmla="*/ 58 w 60"/>
                <a:gd name="T1" fmla="*/ 138 h 138"/>
                <a:gd name="T2" fmla="*/ 57 w 60"/>
                <a:gd name="T3" fmla="*/ 138 h 138"/>
                <a:gd name="T4" fmla="*/ 1 w 60"/>
                <a:gd name="T5" fmla="*/ 107 h 138"/>
                <a:gd name="T6" fmla="*/ 0 w 60"/>
                <a:gd name="T7" fmla="*/ 106 h 138"/>
                <a:gd name="T8" fmla="*/ 0 w 60"/>
                <a:gd name="T9" fmla="*/ 2 h 138"/>
                <a:gd name="T10" fmla="*/ 1 w 60"/>
                <a:gd name="T11" fmla="*/ 0 h 138"/>
                <a:gd name="T12" fmla="*/ 3 w 60"/>
                <a:gd name="T13" fmla="*/ 0 h 138"/>
                <a:gd name="T14" fmla="*/ 59 w 60"/>
                <a:gd name="T15" fmla="*/ 31 h 138"/>
                <a:gd name="T16" fmla="*/ 60 w 60"/>
                <a:gd name="T17" fmla="*/ 32 h 138"/>
                <a:gd name="T18" fmla="*/ 60 w 60"/>
                <a:gd name="T19" fmla="*/ 137 h 138"/>
                <a:gd name="T20" fmla="*/ 59 w 60"/>
                <a:gd name="T21" fmla="*/ 138 h 138"/>
                <a:gd name="T22" fmla="*/ 58 w 60"/>
                <a:gd name="T23" fmla="*/ 138 h 138"/>
                <a:gd name="T24" fmla="*/ 4 w 60"/>
                <a:gd name="T25" fmla="*/ 105 h 138"/>
                <a:gd name="T26" fmla="*/ 57 w 60"/>
                <a:gd name="T27" fmla="*/ 134 h 138"/>
                <a:gd name="T28" fmla="*/ 57 w 60"/>
                <a:gd name="T29" fmla="*/ 33 h 138"/>
                <a:gd name="T30" fmla="*/ 4 w 60"/>
                <a:gd name="T31" fmla="*/ 4 h 138"/>
                <a:gd name="T32" fmla="*/ 4 w 60"/>
                <a:gd name="T33" fmla="*/ 10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38">
                  <a:moveTo>
                    <a:pt x="58" y="138"/>
                  </a:moveTo>
                  <a:cubicBezTo>
                    <a:pt x="58" y="138"/>
                    <a:pt x="58" y="138"/>
                    <a:pt x="57" y="13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0" y="107"/>
                    <a:pt x="0" y="106"/>
                    <a:pt x="0" y="10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1"/>
                    <a:pt x="60" y="32"/>
                    <a:pt x="60" y="32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0" y="137"/>
                    <a:pt x="60" y="138"/>
                    <a:pt x="59" y="138"/>
                  </a:cubicBezTo>
                  <a:cubicBezTo>
                    <a:pt x="59" y="138"/>
                    <a:pt x="59" y="138"/>
                    <a:pt x="58" y="138"/>
                  </a:cubicBezTo>
                  <a:close/>
                  <a:moveTo>
                    <a:pt x="4" y="105"/>
                  </a:moveTo>
                  <a:cubicBezTo>
                    <a:pt x="57" y="134"/>
                    <a:pt x="57" y="134"/>
                    <a:pt x="57" y="134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5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30" name="ï$lïdê">
              <a:extLst>
                <a:ext uri="{FF2B5EF4-FFF2-40B4-BE49-F238E27FC236}">
                  <a16:creationId xmlns:a16="http://schemas.microsoft.com/office/drawing/2014/main" id="{32C38EAE-BF0B-4F7B-A2B1-AECA7EA20FF9}"/>
                </a:ext>
              </a:extLst>
            </p:cNvPr>
            <p:cNvSpPr/>
            <p:nvPr/>
          </p:nvSpPr>
          <p:spPr bwMode="auto">
            <a:xfrm>
              <a:off x="5391150" y="3524251"/>
              <a:ext cx="1104900" cy="384175"/>
            </a:xfrm>
            <a:custGeom>
              <a:avLst/>
              <a:gdLst>
                <a:gd name="T0" fmla="*/ 58 w 123"/>
                <a:gd name="T1" fmla="*/ 43 h 43"/>
                <a:gd name="T2" fmla="*/ 57 w 123"/>
                <a:gd name="T3" fmla="*/ 43 h 43"/>
                <a:gd name="T4" fmla="*/ 1 w 123"/>
                <a:gd name="T5" fmla="*/ 12 h 43"/>
                <a:gd name="T6" fmla="*/ 0 w 123"/>
                <a:gd name="T7" fmla="*/ 10 h 43"/>
                <a:gd name="T8" fmla="*/ 1 w 123"/>
                <a:gd name="T9" fmla="*/ 9 h 43"/>
                <a:gd name="T10" fmla="*/ 65 w 123"/>
                <a:gd name="T11" fmla="*/ 0 h 43"/>
                <a:gd name="T12" fmla="*/ 66 w 123"/>
                <a:gd name="T13" fmla="*/ 0 h 43"/>
                <a:gd name="T14" fmla="*/ 122 w 123"/>
                <a:gd name="T15" fmla="*/ 31 h 43"/>
                <a:gd name="T16" fmla="*/ 123 w 123"/>
                <a:gd name="T17" fmla="*/ 33 h 43"/>
                <a:gd name="T18" fmla="*/ 121 w 123"/>
                <a:gd name="T19" fmla="*/ 34 h 43"/>
                <a:gd name="T20" fmla="*/ 58 w 123"/>
                <a:gd name="T21" fmla="*/ 43 h 43"/>
                <a:gd name="T22" fmla="*/ 58 w 123"/>
                <a:gd name="T23" fmla="*/ 43 h 43"/>
                <a:gd name="T24" fmla="*/ 7 w 123"/>
                <a:gd name="T25" fmla="*/ 12 h 43"/>
                <a:gd name="T26" fmla="*/ 58 w 123"/>
                <a:gd name="T27" fmla="*/ 40 h 43"/>
                <a:gd name="T28" fmla="*/ 116 w 123"/>
                <a:gd name="T29" fmla="*/ 32 h 43"/>
                <a:gd name="T30" fmla="*/ 64 w 123"/>
                <a:gd name="T31" fmla="*/ 4 h 43"/>
                <a:gd name="T32" fmla="*/ 7 w 123"/>
                <a:gd name="T33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43">
                  <a:moveTo>
                    <a:pt x="58" y="43"/>
                  </a:moveTo>
                  <a:cubicBezTo>
                    <a:pt x="58" y="43"/>
                    <a:pt x="58" y="43"/>
                    <a:pt x="57" y="4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6" y="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3" y="31"/>
                    <a:pt x="123" y="32"/>
                    <a:pt x="123" y="33"/>
                  </a:cubicBezTo>
                  <a:cubicBezTo>
                    <a:pt x="123" y="34"/>
                    <a:pt x="122" y="34"/>
                    <a:pt x="121" y="3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7" y="12"/>
                  </a:moveTo>
                  <a:cubicBezTo>
                    <a:pt x="58" y="40"/>
                    <a:pt x="58" y="40"/>
                    <a:pt x="58" y="40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64" y="4"/>
                    <a:pt x="64" y="4"/>
                    <a:pt x="64" y="4"/>
                  </a:cubicBezTo>
                  <a:lnTo>
                    <a:pt x="7" y="12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31" name="îslîďe">
              <a:extLst>
                <a:ext uri="{FF2B5EF4-FFF2-40B4-BE49-F238E27FC236}">
                  <a16:creationId xmlns:a16="http://schemas.microsoft.com/office/drawing/2014/main" id="{225FAD94-500B-4FA6-A98F-24EA1860474C}"/>
                </a:ext>
              </a:extLst>
            </p:cNvPr>
            <p:cNvSpPr/>
            <p:nvPr/>
          </p:nvSpPr>
          <p:spPr bwMode="auto">
            <a:xfrm>
              <a:off x="5373688" y="3605213"/>
              <a:ext cx="555625" cy="303213"/>
            </a:xfrm>
            <a:custGeom>
              <a:avLst/>
              <a:gdLst>
                <a:gd name="T0" fmla="*/ 60 w 62"/>
                <a:gd name="T1" fmla="*/ 34 h 34"/>
                <a:gd name="T2" fmla="*/ 58 w 62"/>
                <a:gd name="T3" fmla="*/ 34 h 34"/>
                <a:gd name="T4" fmla="*/ 2 w 62"/>
                <a:gd name="T5" fmla="*/ 3 h 34"/>
                <a:gd name="T6" fmla="*/ 1 w 62"/>
                <a:gd name="T7" fmla="*/ 1 h 34"/>
                <a:gd name="T8" fmla="*/ 3 w 62"/>
                <a:gd name="T9" fmla="*/ 0 h 34"/>
                <a:gd name="T10" fmla="*/ 4 w 62"/>
                <a:gd name="T11" fmla="*/ 0 h 34"/>
                <a:gd name="T12" fmla="*/ 61 w 62"/>
                <a:gd name="T13" fmla="*/ 31 h 34"/>
                <a:gd name="T14" fmla="*/ 62 w 62"/>
                <a:gd name="T15" fmla="*/ 33 h 34"/>
                <a:gd name="T16" fmla="*/ 60 w 62"/>
                <a:gd name="T17" fmla="*/ 34 h 34"/>
                <a:gd name="T18" fmla="*/ 60 w 62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34">
                  <a:moveTo>
                    <a:pt x="60" y="34"/>
                  </a:moveTo>
                  <a:cubicBezTo>
                    <a:pt x="59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2" y="31"/>
                    <a:pt x="62" y="32"/>
                    <a:pt x="62" y="33"/>
                  </a:cubicBezTo>
                  <a:cubicBezTo>
                    <a:pt x="62" y="33"/>
                    <a:pt x="61" y="34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32" name="í$1îḓê">
              <a:extLst>
                <a:ext uri="{FF2B5EF4-FFF2-40B4-BE49-F238E27FC236}">
                  <a16:creationId xmlns:a16="http://schemas.microsoft.com/office/drawing/2014/main" id="{6172F0F5-50B8-4F03-BED0-E54F20F47201}"/>
                </a:ext>
              </a:extLst>
            </p:cNvPr>
            <p:cNvSpPr/>
            <p:nvPr/>
          </p:nvSpPr>
          <p:spPr bwMode="auto">
            <a:xfrm>
              <a:off x="5391150" y="3613151"/>
              <a:ext cx="511175" cy="277813"/>
            </a:xfrm>
            <a:custGeom>
              <a:avLst/>
              <a:gdLst>
                <a:gd name="T0" fmla="*/ 57 w 57"/>
                <a:gd name="T1" fmla="*/ 31 h 31"/>
                <a:gd name="T2" fmla="*/ 0 w 57"/>
                <a:gd name="T3" fmla="*/ 0 h 31"/>
                <a:gd name="T4" fmla="*/ 0 w 57"/>
                <a:gd name="T5" fmla="*/ 1 h 31"/>
                <a:gd name="T6" fmla="*/ 57 w 57"/>
                <a:gd name="T7" fmla="*/ 31 h 31"/>
                <a:gd name="T8" fmla="*/ 57 w 57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7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33" name="îŝḷîdé">
              <a:extLst>
                <a:ext uri="{FF2B5EF4-FFF2-40B4-BE49-F238E27FC236}">
                  <a16:creationId xmlns:a16="http://schemas.microsoft.com/office/drawing/2014/main" id="{99778CEE-83F1-4BF8-BA7B-805F8A34E0B6}"/>
                </a:ext>
              </a:extLst>
            </p:cNvPr>
            <p:cNvSpPr/>
            <p:nvPr/>
          </p:nvSpPr>
          <p:spPr bwMode="auto">
            <a:xfrm>
              <a:off x="5373688" y="3605213"/>
              <a:ext cx="547688" cy="303213"/>
            </a:xfrm>
            <a:custGeom>
              <a:avLst/>
              <a:gdLst>
                <a:gd name="T0" fmla="*/ 59 w 61"/>
                <a:gd name="T1" fmla="*/ 34 h 34"/>
                <a:gd name="T2" fmla="*/ 58 w 61"/>
                <a:gd name="T3" fmla="*/ 34 h 34"/>
                <a:gd name="T4" fmla="*/ 58 w 61"/>
                <a:gd name="T5" fmla="*/ 34 h 34"/>
                <a:gd name="T6" fmla="*/ 58 w 61"/>
                <a:gd name="T7" fmla="*/ 34 h 34"/>
                <a:gd name="T8" fmla="*/ 2 w 61"/>
                <a:gd name="T9" fmla="*/ 3 h 34"/>
                <a:gd name="T10" fmla="*/ 1 w 61"/>
                <a:gd name="T11" fmla="*/ 3 h 34"/>
                <a:gd name="T12" fmla="*/ 1 w 61"/>
                <a:gd name="T13" fmla="*/ 1 h 34"/>
                <a:gd name="T14" fmla="*/ 3 w 61"/>
                <a:gd name="T15" fmla="*/ 0 h 34"/>
                <a:gd name="T16" fmla="*/ 3 w 61"/>
                <a:gd name="T17" fmla="*/ 0 h 34"/>
                <a:gd name="T18" fmla="*/ 59 w 61"/>
                <a:gd name="T19" fmla="*/ 31 h 34"/>
                <a:gd name="T20" fmla="*/ 61 w 61"/>
                <a:gd name="T21" fmla="*/ 32 h 34"/>
                <a:gd name="T22" fmla="*/ 59 w 61"/>
                <a:gd name="T23" fmla="*/ 34 h 34"/>
                <a:gd name="T24" fmla="*/ 59 w 61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34">
                  <a:moveTo>
                    <a:pt x="59" y="34"/>
                  </a:moveTo>
                  <a:cubicBezTo>
                    <a:pt x="59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1"/>
                    <a:pt x="61" y="31"/>
                    <a:pt x="61" y="32"/>
                  </a:cubicBezTo>
                  <a:cubicBezTo>
                    <a:pt x="61" y="33"/>
                    <a:pt x="60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34" name="ïṡlîḑê">
              <a:extLst>
                <a:ext uri="{FF2B5EF4-FFF2-40B4-BE49-F238E27FC236}">
                  <a16:creationId xmlns:a16="http://schemas.microsoft.com/office/drawing/2014/main" id="{AC3CAD31-880C-48E4-BD08-9A7B63E2C9F6}"/>
                </a:ext>
              </a:extLst>
            </p:cNvPr>
            <p:cNvSpPr/>
            <p:nvPr/>
          </p:nvSpPr>
          <p:spPr bwMode="auto">
            <a:xfrm>
              <a:off x="5391150" y="3622676"/>
              <a:ext cx="511175" cy="268288"/>
            </a:xfrm>
            <a:custGeom>
              <a:avLst/>
              <a:gdLst>
                <a:gd name="T0" fmla="*/ 57 w 57"/>
                <a:gd name="T1" fmla="*/ 30 h 30"/>
                <a:gd name="T2" fmla="*/ 0 w 57"/>
                <a:gd name="T3" fmla="*/ 0 h 30"/>
                <a:gd name="T4" fmla="*/ 1 w 57"/>
                <a:gd name="T5" fmla="*/ 0 h 30"/>
                <a:gd name="T6" fmla="*/ 57 w 57"/>
                <a:gd name="T7" fmla="*/ 30 h 30"/>
                <a:gd name="T8" fmla="*/ 57 w 57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7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35" name="íšļiḍe">
              <a:extLst>
                <a:ext uri="{FF2B5EF4-FFF2-40B4-BE49-F238E27FC236}">
                  <a16:creationId xmlns:a16="http://schemas.microsoft.com/office/drawing/2014/main" id="{B29FD96F-3D38-4037-8E74-77538C4FC1E5}"/>
                </a:ext>
              </a:extLst>
            </p:cNvPr>
            <p:cNvSpPr/>
            <p:nvPr/>
          </p:nvSpPr>
          <p:spPr bwMode="auto">
            <a:xfrm>
              <a:off x="5373688" y="3605213"/>
              <a:ext cx="547688" cy="303213"/>
            </a:xfrm>
            <a:custGeom>
              <a:avLst/>
              <a:gdLst>
                <a:gd name="T0" fmla="*/ 59 w 61"/>
                <a:gd name="T1" fmla="*/ 34 h 34"/>
                <a:gd name="T2" fmla="*/ 59 w 61"/>
                <a:gd name="T3" fmla="*/ 34 h 34"/>
                <a:gd name="T4" fmla="*/ 58 w 61"/>
                <a:gd name="T5" fmla="*/ 34 h 34"/>
                <a:gd name="T6" fmla="*/ 2 w 61"/>
                <a:gd name="T7" fmla="*/ 3 h 34"/>
                <a:gd name="T8" fmla="*/ 1 w 61"/>
                <a:gd name="T9" fmla="*/ 1 h 34"/>
                <a:gd name="T10" fmla="*/ 3 w 61"/>
                <a:gd name="T11" fmla="*/ 0 h 34"/>
                <a:gd name="T12" fmla="*/ 4 w 61"/>
                <a:gd name="T13" fmla="*/ 0 h 34"/>
                <a:gd name="T14" fmla="*/ 60 w 61"/>
                <a:gd name="T15" fmla="*/ 31 h 34"/>
                <a:gd name="T16" fmla="*/ 61 w 61"/>
                <a:gd name="T17" fmla="*/ 32 h 34"/>
                <a:gd name="T18" fmla="*/ 59 w 61"/>
                <a:gd name="T19" fmla="*/ 34 h 34"/>
                <a:gd name="T20" fmla="*/ 59 w 61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34">
                  <a:moveTo>
                    <a:pt x="59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1" y="31"/>
                    <a:pt x="61" y="32"/>
                    <a:pt x="61" y="32"/>
                  </a:cubicBezTo>
                  <a:cubicBezTo>
                    <a:pt x="61" y="33"/>
                    <a:pt x="60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36" name="íśḻiďe">
              <a:extLst>
                <a:ext uri="{FF2B5EF4-FFF2-40B4-BE49-F238E27FC236}">
                  <a16:creationId xmlns:a16="http://schemas.microsoft.com/office/drawing/2014/main" id="{8AE8E957-E713-48B8-AA48-52E3005A0C32}"/>
                </a:ext>
              </a:extLst>
            </p:cNvPr>
            <p:cNvSpPr/>
            <p:nvPr/>
          </p:nvSpPr>
          <p:spPr bwMode="auto">
            <a:xfrm>
              <a:off x="5400675" y="3622676"/>
              <a:ext cx="511175" cy="268288"/>
            </a:xfrm>
            <a:custGeom>
              <a:avLst/>
              <a:gdLst>
                <a:gd name="T0" fmla="*/ 56 w 57"/>
                <a:gd name="T1" fmla="*/ 30 h 30"/>
                <a:gd name="T2" fmla="*/ 0 w 57"/>
                <a:gd name="T3" fmla="*/ 0 h 30"/>
                <a:gd name="T4" fmla="*/ 1 w 57"/>
                <a:gd name="T5" fmla="*/ 0 h 30"/>
                <a:gd name="T6" fmla="*/ 57 w 57"/>
                <a:gd name="T7" fmla="*/ 30 h 30"/>
                <a:gd name="T8" fmla="*/ 56 w 57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6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6" y="30"/>
                    <a:pt x="56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37" name="î$ľïḋé">
              <a:extLst>
                <a:ext uri="{FF2B5EF4-FFF2-40B4-BE49-F238E27FC236}">
                  <a16:creationId xmlns:a16="http://schemas.microsoft.com/office/drawing/2014/main" id="{567C6476-2799-4613-93BE-D9E31D0AB341}"/>
                </a:ext>
              </a:extLst>
            </p:cNvPr>
            <p:cNvSpPr/>
            <p:nvPr/>
          </p:nvSpPr>
          <p:spPr bwMode="auto">
            <a:xfrm>
              <a:off x="5383213" y="3605213"/>
              <a:ext cx="546100" cy="303213"/>
            </a:xfrm>
            <a:custGeom>
              <a:avLst/>
              <a:gdLst>
                <a:gd name="T0" fmla="*/ 59 w 61"/>
                <a:gd name="T1" fmla="*/ 34 h 34"/>
                <a:gd name="T2" fmla="*/ 58 w 61"/>
                <a:gd name="T3" fmla="*/ 34 h 34"/>
                <a:gd name="T4" fmla="*/ 57 w 61"/>
                <a:gd name="T5" fmla="*/ 34 h 34"/>
                <a:gd name="T6" fmla="*/ 1 w 61"/>
                <a:gd name="T7" fmla="*/ 3 h 34"/>
                <a:gd name="T8" fmla="*/ 0 w 61"/>
                <a:gd name="T9" fmla="*/ 1 h 34"/>
                <a:gd name="T10" fmla="*/ 2 w 61"/>
                <a:gd name="T11" fmla="*/ 0 h 34"/>
                <a:gd name="T12" fmla="*/ 3 w 61"/>
                <a:gd name="T13" fmla="*/ 0 h 34"/>
                <a:gd name="T14" fmla="*/ 60 w 61"/>
                <a:gd name="T15" fmla="*/ 31 h 34"/>
                <a:gd name="T16" fmla="*/ 61 w 61"/>
                <a:gd name="T17" fmla="*/ 33 h 34"/>
                <a:gd name="T18" fmla="*/ 59 w 61"/>
                <a:gd name="T19" fmla="*/ 34 h 34"/>
                <a:gd name="T20" fmla="*/ 59 w 61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34">
                  <a:moveTo>
                    <a:pt x="59" y="34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7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1" y="31"/>
                    <a:pt x="61" y="32"/>
                    <a:pt x="61" y="33"/>
                  </a:cubicBezTo>
                  <a:cubicBezTo>
                    <a:pt x="61" y="33"/>
                    <a:pt x="60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38" name="îślîḓé">
              <a:extLst>
                <a:ext uri="{FF2B5EF4-FFF2-40B4-BE49-F238E27FC236}">
                  <a16:creationId xmlns:a16="http://schemas.microsoft.com/office/drawing/2014/main" id="{60061AEB-75B2-4318-8D0B-4A1CF5901BE2}"/>
                </a:ext>
              </a:extLst>
            </p:cNvPr>
            <p:cNvSpPr/>
            <p:nvPr/>
          </p:nvSpPr>
          <p:spPr bwMode="auto">
            <a:xfrm>
              <a:off x="5373688" y="3605213"/>
              <a:ext cx="555625" cy="303213"/>
            </a:xfrm>
            <a:custGeom>
              <a:avLst/>
              <a:gdLst>
                <a:gd name="T0" fmla="*/ 60 w 62"/>
                <a:gd name="T1" fmla="*/ 34 h 34"/>
                <a:gd name="T2" fmla="*/ 58 w 62"/>
                <a:gd name="T3" fmla="*/ 34 h 34"/>
                <a:gd name="T4" fmla="*/ 2 w 62"/>
                <a:gd name="T5" fmla="*/ 3 h 34"/>
                <a:gd name="T6" fmla="*/ 1 w 62"/>
                <a:gd name="T7" fmla="*/ 1 h 34"/>
                <a:gd name="T8" fmla="*/ 3 w 62"/>
                <a:gd name="T9" fmla="*/ 0 h 34"/>
                <a:gd name="T10" fmla="*/ 4 w 62"/>
                <a:gd name="T11" fmla="*/ 0 h 34"/>
                <a:gd name="T12" fmla="*/ 61 w 62"/>
                <a:gd name="T13" fmla="*/ 31 h 34"/>
                <a:gd name="T14" fmla="*/ 62 w 62"/>
                <a:gd name="T15" fmla="*/ 33 h 34"/>
                <a:gd name="T16" fmla="*/ 60 w 62"/>
                <a:gd name="T17" fmla="*/ 34 h 34"/>
                <a:gd name="T18" fmla="*/ 60 w 62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34">
                  <a:moveTo>
                    <a:pt x="60" y="34"/>
                  </a:moveTo>
                  <a:cubicBezTo>
                    <a:pt x="59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2" y="31"/>
                    <a:pt x="62" y="32"/>
                    <a:pt x="62" y="33"/>
                  </a:cubicBezTo>
                  <a:cubicBezTo>
                    <a:pt x="62" y="33"/>
                    <a:pt x="61" y="34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39" name="îṡlîďê">
              <a:extLst>
                <a:ext uri="{FF2B5EF4-FFF2-40B4-BE49-F238E27FC236}">
                  <a16:creationId xmlns:a16="http://schemas.microsoft.com/office/drawing/2014/main" id="{9F942A81-E291-40F6-99DC-208098AA42AB}"/>
                </a:ext>
              </a:extLst>
            </p:cNvPr>
            <p:cNvSpPr/>
            <p:nvPr/>
          </p:nvSpPr>
          <p:spPr bwMode="auto">
            <a:xfrm>
              <a:off x="4403725" y="1431926"/>
              <a:ext cx="996950" cy="3424238"/>
            </a:xfrm>
            <a:custGeom>
              <a:avLst/>
              <a:gdLst>
                <a:gd name="T0" fmla="*/ 109 w 111"/>
                <a:gd name="T1" fmla="*/ 383 h 383"/>
                <a:gd name="T2" fmla="*/ 109 w 111"/>
                <a:gd name="T3" fmla="*/ 382 h 383"/>
                <a:gd name="T4" fmla="*/ 109 w 111"/>
                <a:gd name="T5" fmla="*/ 382 h 383"/>
                <a:gd name="T6" fmla="*/ 52 w 111"/>
                <a:gd name="T7" fmla="*/ 352 h 383"/>
                <a:gd name="T8" fmla="*/ 0 w 111"/>
                <a:gd name="T9" fmla="*/ 257 h 383"/>
                <a:gd name="T10" fmla="*/ 1 w 111"/>
                <a:gd name="T11" fmla="*/ 2 h 383"/>
                <a:gd name="T12" fmla="*/ 2 w 111"/>
                <a:gd name="T13" fmla="*/ 1 h 383"/>
                <a:gd name="T14" fmla="*/ 3 w 111"/>
                <a:gd name="T15" fmla="*/ 1 h 383"/>
                <a:gd name="T16" fmla="*/ 60 w 111"/>
                <a:gd name="T17" fmla="*/ 31 h 383"/>
                <a:gd name="T18" fmla="*/ 61 w 111"/>
                <a:gd name="T19" fmla="*/ 33 h 383"/>
                <a:gd name="T20" fmla="*/ 60 w 111"/>
                <a:gd name="T21" fmla="*/ 288 h 383"/>
                <a:gd name="T22" fmla="*/ 110 w 111"/>
                <a:gd name="T23" fmla="*/ 379 h 383"/>
                <a:gd name="T24" fmla="*/ 110 w 111"/>
                <a:gd name="T25" fmla="*/ 379 h 383"/>
                <a:gd name="T26" fmla="*/ 111 w 111"/>
                <a:gd name="T27" fmla="*/ 382 h 383"/>
                <a:gd name="T28" fmla="*/ 109 w 111"/>
                <a:gd name="T29" fmla="*/ 383 h 383"/>
                <a:gd name="T30" fmla="*/ 4 w 111"/>
                <a:gd name="T31" fmla="*/ 5 h 383"/>
                <a:gd name="T32" fmla="*/ 4 w 111"/>
                <a:gd name="T33" fmla="*/ 257 h 383"/>
                <a:gd name="T34" fmla="*/ 54 w 111"/>
                <a:gd name="T35" fmla="*/ 349 h 383"/>
                <a:gd name="T36" fmla="*/ 88 w 111"/>
                <a:gd name="T37" fmla="*/ 367 h 383"/>
                <a:gd name="T38" fmla="*/ 57 w 111"/>
                <a:gd name="T39" fmla="*/ 288 h 383"/>
                <a:gd name="T40" fmla="*/ 57 w 111"/>
                <a:gd name="T41" fmla="*/ 34 h 383"/>
                <a:gd name="T42" fmla="*/ 4 w 111"/>
                <a:gd name="T43" fmla="*/ 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383">
                  <a:moveTo>
                    <a:pt x="109" y="383"/>
                  </a:moveTo>
                  <a:cubicBezTo>
                    <a:pt x="109" y="383"/>
                    <a:pt x="109" y="383"/>
                    <a:pt x="109" y="382"/>
                  </a:cubicBezTo>
                  <a:cubicBezTo>
                    <a:pt x="109" y="382"/>
                    <a:pt x="109" y="382"/>
                    <a:pt x="109" y="382"/>
                  </a:cubicBezTo>
                  <a:cubicBezTo>
                    <a:pt x="52" y="352"/>
                    <a:pt x="52" y="352"/>
                    <a:pt x="52" y="352"/>
                  </a:cubicBezTo>
                  <a:cubicBezTo>
                    <a:pt x="20" y="334"/>
                    <a:pt x="0" y="299"/>
                    <a:pt x="0" y="25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2"/>
                    <a:pt x="61" y="32"/>
                    <a:pt x="61" y="33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60" y="328"/>
                    <a:pt x="79" y="362"/>
                    <a:pt x="110" y="379"/>
                  </a:cubicBezTo>
                  <a:cubicBezTo>
                    <a:pt x="110" y="379"/>
                    <a:pt x="110" y="379"/>
                    <a:pt x="110" y="379"/>
                  </a:cubicBezTo>
                  <a:cubicBezTo>
                    <a:pt x="111" y="380"/>
                    <a:pt x="111" y="381"/>
                    <a:pt x="111" y="382"/>
                  </a:cubicBezTo>
                  <a:cubicBezTo>
                    <a:pt x="111" y="382"/>
                    <a:pt x="110" y="383"/>
                    <a:pt x="109" y="383"/>
                  </a:cubicBezTo>
                  <a:close/>
                  <a:moveTo>
                    <a:pt x="4" y="5"/>
                  </a:moveTo>
                  <a:cubicBezTo>
                    <a:pt x="4" y="257"/>
                    <a:pt x="4" y="257"/>
                    <a:pt x="4" y="257"/>
                  </a:cubicBezTo>
                  <a:cubicBezTo>
                    <a:pt x="4" y="298"/>
                    <a:pt x="22" y="332"/>
                    <a:pt x="54" y="349"/>
                  </a:cubicBezTo>
                  <a:cubicBezTo>
                    <a:pt x="88" y="367"/>
                    <a:pt x="88" y="367"/>
                    <a:pt x="88" y="367"/>
                  </a:cubicBezTo>
                  <a:cubicBezTo>
                    <a:pt x="68" y="348"/>
                    <a:pt x="57" y="320"/>
                    <a:pt x="57" y="288"/>
                  </a:cubicBezTo>
                  <a:cubicBezTo>
                    <a:pt x="57" y="34"/>
                    <a:pt x="57" y="34"/>
                    <a:pt x="57" y="34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40" name="îSļídê">
              <a:extLst>
                <a:ext uri="{FF2B5EF4-FFF2-40B4-BE49-F238E27FC236}">
                  <a16:creationId xmlns:a16="http://schemas.microsoft.com/office/drawing/2014/main" id="{68B491BF-AF6D-4031-BEAC-2582CFE9869A}"/>
                </a:ext>
              </a:extLst>
            </p:cNvPr>
            <p:cNvSpPr/>
            <p:nvPr/>
          </p:nvSpPr>
          <p:spPr bwMode="auto">
            <a:xfrm>
              <a:off x="4413250" y="1296988"/>
              <a:ext cx="1498600" cy="447675"/>
            </a:xfrm>
            <a:custGeom>
              <a:avLst/>
              <a:gdLst>
                <a:gd name="T0" fmla="*/ 58 w 167"/>
                <a:gd name="T1" fmla="*/ 50 h 50"/>
                <a:gd name="T2" fmla="*/ 57 w 167"/>
                <a:gd name="T3" fmla="*/ 49 h 50"/>
                <a:gd name="T4" fmla="*/ 1 w 167"/>
                <a:gd name="T5" fmla="*/ 19 h 50"/>
                <a:gd name="T6" fmla="*/ 0 w 167"/>
                <a:gd name="T7" fmla="*/ 17 h 50"/>
                <a:gd name="T8" fmla="*/ 1 w 167"/>
                <a:gd name="T9" fmla="*/ 15 h 50"/>
                <a:gd name="T10" fmla="*/ 108 w 167"/>
                <a:gd name="T11" fmla="*/ 0 h 50"/>
                <a:gd name="T12" fmla="*/ 109 w 167"/>
                <a:gd name="T13" fmla="*/ 1 h 50"/>
                <a:gd name="T14" fmla="*/ 166 w 167"/>
                <a:gd name="T15" fmla="*/ 31 h 50"/>
                <a:gd name="T16" fmla="*/ 167 w 167"/>
                <a:gd name="T17" fmla="*/ 33 h 50"/>
                <a:gd name="T18" fmla="*/ 165 w 167"/>
                <a:gd name="T19" fmla="*/ 35 h 50"/>
                <a:gd name="T20" fmla="*/ 58 w 167"/>
                <a:gd name="T21" fmla="*/ 50 h 50"/>
                <a:gd name="T22" fmla="*/ 58 w 167"/>
                <a:gd name="T23" fmla="*/ 50 h 50"/>
                <a:gd name="T24" fmla="*/ 7 w 167"/>
                <a:gd name="T25" fmla="*/ 18 h 50"/>
                <a:gd name="T26" fmla="*/ 58 w 167"/>
                <a:gd name="T27" fmla="*/ 46 h 50"/>
                <a:gd name="T28" fmla="*/ 160 w 167"/>
                <a:gd name="T29" fmla="*/ 32 h 50"/>
                <a:gd name="T30" fmla="*/ 108 w 167"/>
                <a:gd name="T31" fmla="*/ 4 h 50"/>
                <a:gd name="T32" fmla="*/ 7 w 167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50">
                  <a:moveTo>
                    <a:pt x="58" y="50"/>
                  </a:moveTo>
                  <a:cubicBezTo>
                    <a:pt x="58" y="50"/>
                    <a:pt x="57" y="50"/>
                    <a:pt x="57" y="4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9" y="0"/>
                    <a:pt x="109" y="0"/>
                    <a:pt x="109" y="1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7" y="32"/>
                    <a:pt x="167" y="32"/>
                    <a:pt x="167" y="33"/>
                  </a:cubicBezTo>
                  <a:cubicBezTo>
                    <a:pt x="167" y="34"/>
                    <a:pt x="166" y="34"/>
                    <a:pt x="165" y="35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lose/>
                  <a:moveTo>
                    <a:pt x="7" y="18"/>
                  </a:moveTo>
                  <a:cubicBezTo>
                    <a:pt x="58" y="46"/>
                    <a:pt x="58" y="46"/>
                    <a:pt x="58" y="46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08" y="4"/>
                    <a:pt x="108" y="4"/>
                    <a:pt x="108" y="4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41" name="í$ḷïḋé">
              <a:extLst>
                <a:ext uri="{FF2B5EF4-FFF2-40B4-BE49-F238E27FC236}">
                  <a16:creationId xmlns:a16="http://schemas.microsoft.com/office/drawing/2014/main" id="{F74780E9-9FAB-422B-8DB7-1CFAFA81BCE6}"/>
                </a:ext>
              </a:extLst>
            </p:cNvPr>
            <p:cNvSpPr/>
            <p:nvPr/>
          </p:nvSpPr>
          <p:spPr bwMode="auto">
            <a:xfrm>
              <a:off x="4924425" y="1592263"/>
              <a:ext cx="2854325" cy="4176713"/>
            </a:xfrm>
            <a:custGeom>
              <a:avLst/>
              <a:gdLst>
                <a:gd name="T0" fmla="*/ 108 w 318"/>
                <a:gd name="T1" fmla="*/ 0 h 467"/>
                <a:gd name="T2" fmla="*/ 108 w 318"/>
                <a:gd name="T3" fmla="*/ 255 h 467"/>
                <a:gd name="T4" fmla="*/ 110 w 318"/>
                <a:gd name="T5" fmla="*/ 257 h 467"/>
                <a:gd name="T6" fmla="*/ 173 w 318"/>
                <a:gd name="T7" fmla="*/ 249 h 467"/>
                <a:gd name="T8" fmla="*/ 173 w 318"/>
                <a:gd name="T9" fmla="*/ 144 h 467"/>
                <a:gd name="T10" fmla="*/ 318 w 318"/>
                <a:gd name="T11" fmla="*/ 287 h 467"/>
                <a:gd name="T12" fmla="*/ 173 w 318"/>
                <a:gd name="T13" fmla="*/ 467 h 467"/>
                <a:gd name="T14" fmla="*/ 173 w 318"/>
                <a:gd name="T15" fmla="*/ 364 h 467"/>
                <a:gd name="T16" fmla="*/ 110 w 318"/>
                <a:gd name="T17" fmla="*/ 373 h 467"/>
                <a:gd name="T18" fmla="*/ 1 w 318"/>
                <a:gd name="T19" fmla="*/ 270 h 467"/>
                <a:gd name="T20" fmla="*/ 1 w 318"/>
                <a:gd name="T21" fmla="*/ 15 h 467"/>
                <a:gd name="T22" fmla="*/ 108 w 318"/>
                <a:gd name="T23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467">
                  <a:moveTo>
                    <a:pt x="108" y="0"/>
                  </a:moveTo>
                  <a:cubicBezTo>
                    <a:pt x="108" y="255"/>
                    <a:pt x="108" y="255"/>
                    <a:pt x="108" y="255"/>
                  </a:cubicBezTo>
                  <a:cubicBezTo>
                    <a:pt x="108" y="257"/>
                    <a:pt x="109" y="258"/>
                    <a:pt x="110" y="257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173" y="467"/>
                    <a:pt x="173" y="467"/>
                    <a:pt x="173" y="467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10" y="373"/>
                    <a:pt x="110" y="373"/>
                    <a:pt x="110" y="373"/>
                  </a:cubicBezTo>
                  <a:cubicBezTo>
                    <a:pt x="49" y="382"/>
                    <a:pt x="0" y="335"/>
                    <a:pt x="1" y="270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42" name="ïṣḷîḓê">
              <a:extLst>
                <a:ext uri="{FF2B5EF4-FFF2-40B4-BE49-F238E27FC236}">
                  <a16:creationId xmlns:a16="http://schemas.microsoft.com/office/drawing/2014/main" id="{90E561C2-EE01-4F26-AD86-B246B4E3537C}"/>
                </a:ext>
              </a:extLst>
            </p:cNvPr>
            <p:cNvSpPr/>
            <p:nvPr/>
          </p:nvSpPr>
          <p:spPr bwMode="auto">
            <a:xfrm>
              <a:off x="4916488" y="1574801"/>
              <a:ext cx="2879725" cy="4202113"/>
            </a:xfrm>
            <a:custGeom>
              <a:avLst/>
              <a:gdLst>
                <a:gd name="T0" fmla="*/ 174 w 321"/>
                <a:gd name="T1" fmla="*/ 470 h 470"/>
                <a:gd name="T2" fmla="*/ 173 w 321"/>
                <a:gd name="T3" fmla="*/ 470 h 470"/>
                <a:gd name="T4" fmla="*/ 172 w 321"/>
                <a:gd name="T5" fmla="*/ 469 h 470"/>
                <a:gd name="T6" fmla="*/ 172 w 321"/>
                <a:gd name="T7" fmla="*/ 368 h 470"/>
                <a:gd name="T8" fmla="*/ 111 w 321"/>
                <a:gd name="T9" fmla="*/ 377 h 470"/>
                <a:gd name="T10" fmla="*/ 30 w 321"/>
                <a:gd name="T11" fmla="*/ 350 h 470"/>
                <a:gd name="T12" fmla="*/ 0 w 321"/>
                <a:gd name="T13" fmla="*/ 272 h 470"/>
                <a:gd name="T14" fmla="*/ 0 w 321"/>
                <a:gd name="T15" fmla="*/ 17 h 470"/>
                <a:gd name="T16" fmla="*/ 2 w 321"/>
                <a:gd name="T17" fmla="*/ 15 h 470"/>
                <a:gd name="T18" fmla="*/ 109 w 321"/>
                <a:gd name="T19" fmla="*/ 0 h 470"/>
                <a:gd name="T20" fmla="*/ 110 w 321"/>
                <a:gd name="T21" fmla="*/ 1 h 470"/>
                <a:gd name="T22" fmla="*/ 111 w 321"/>
                <a:gd name="T23" fmla="*/ 2 h 470"/>
                <a:gd name="T24" fmla="*/ 110 w 321"/>
                <a:gd name="T25" fmla="*/ 257 h 470"/>
                <a:gd name="T26" fmla="*/ 111 w 321"/>
                <a:gd name="T27" fmla="*/ 258 h 470"/>
                <a:gd name="T28" fmla="*/ 173 w 321"/>
                <a:gd name="T29" fmla="*/ 249 h 470"/>
                <a:gd name="T30" fmla="*/ 173 w 321"/>
                <a:gd name="T31" fmla="*/ 146 h 470"/>
                <a:gd name="T32" fmla="*/ 174 w 321"/>
                <a:gd name="T33" fmla="*/ 145 h 470"/>
                <a:gd name="T34" fmla="*/ 176 w 321"/>
                <a:gd name="T35" fmla="*/ 145 h 470"/>
                <a:gd name="T36" fmla="*/ 320 w 321"/>
                <a:gd name="T37" fmla="*/ 288 h 470"/>
                <a:gd name="T38" fmla="*/ 320 w 321"/>
                <a:gd name="T39" fmla="*/ 290 h 470"/>
                <a:gd name="T40" fmla="*/ 175 w 321"/>
                <a:gd name="T41" fmla="*/ 470 h 470"/>
                <a:gd name="T42" fmla="*/ 174 w 321"/>
                <a:gd name="T43" fmla="*/ 470 h 470"/>
                <a:gd name="T44" fmla="*/ 174 w 321"/>
                <a:gd name="T45" fmla="*/ 364 h 470"/>
                <a:gd name="T46" fmla="*/ 175 w 321"/>
                <a:gd name="T47" fmla="*/ 365 h 470"/>
                <a:gd name="T48" fmla="*/ 176 w 321"/>
                <a:gd name="T49" fmla="*/ 366 h 470"/>
                <a:gd name="T50" fmla="*/ 176 w 321"/>
                <a:gd name="T51" fmla="*/ 464 h 470"/>
                <a:gd name="T52" fmla="*/ 316 w 321"/>
                <a:gd name="T53" fmla="*/ 289 h 470"/>
                <a:gd name="T54" fmla="*/ 176 w 321"/>
                <a:gd name="T55" fmla="*/ 150 h 470"/>
                <a:gd name="T56" fmla="*/ 176 w 321"/>
                <a:gd name="T57" fmla="*/ 251 h 470"/>
                <a:gd name="T58" fmla="*/ 174 w 321"/>
                <a:gd name="T59" fmla="*/ 252 h 470"/>
                <a:gd name="T60" fmla="*/ 111 w 321"/>
                <a:gd name="T61" fmla="*/ 261 h 470"/>
                <a:gd name="T62" fmla="*/ 111 w 321"/>
                <a:gd name="T63" fmla="*/ 261 h 470"/>
                <a:gd name="T64" fmla="*/ 108 w 321"/>
                <a:gd name="T65" fmla="*/ 260 h 470"/>
                <a:gd name="T66" fmla="*/ 107 w 321"/>
                <a:gd name="T67" fmla="*/ 257 h 470"/>
                <a:gd name="T68" fmla="*/ 107 w 321"/>
                <a:gd name="T69" fmla="*/ 4 h 470"/>
                <a:gd name="T70" fmla="*/ 4 w 321"/>
                <a:gd name="T71" fmla="*/ 18 h 470"/>
                <a:gd name="T72" fmla="*/ 3 w 321"/>
                <a:gd name="T73" fmla="*/ 272 h 470"/>
                <a:gd name="T74" fmla="*/ 33 w 321"/>
                <a:gd name="T75" fmla="*/ 348 h 470"/>
                <a:gd name="T76" fmla="*/ 111 w 321"/>
                <a:gd name="T77" fmla="*/ 373 h 470"/>
                <a:gd name="T78" fmla="*/ 174 w 321"/>
                <a:gd name="T79" fmla="*/ 364 h 470"/>
                <a:gd name="T80" fmla="*/ 174 w 321"/>
                <a:gd name="T81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1" h="470">
                  <a:moveTo>
                    <a:pt x="174" y="470"/>
                  </a:moveTo>
                  <a:cubicBezTo>
                    <a:pt x="174" y="470"/>
                    <a:pt x="173" y="470"/>
                    <a:pt x="173" y="470"/>
                  </a:cubicBezTo>
                  <a:cubicBezTo>
                    <a:pt x="173" y="470"/>
                    <a:pt x="172" y="469"/>
                    <a:pt x="172" y="469"/>
                  </a:cubicBezTo>
                  <a:cubicBezTo>
                    <a:pt x="172" y="368"/>
                    <a:pt x="172" y="368"/>
                    <a:pt x="172" y="368"/>
                  </a:cubicBezTo>
                  <a:cubicBezTo>
                    <a:pt x="111" y="377"/>
                    <a:pt x="111" y="377"/>
                    <a:pt x="111" y="377"/>
                  </a:cubicBezTo>
                  <a:cubicBezTo>
                    <a:pt x="81" y="381"/>
                    <a:pt x="51" y="371"/>
                    <a:pt x="30" y="350"/>
                  </a:cubicBezTo>
                  <a:cubicBezTo>
                    <a:pt x="11" y="331"/>
                    <a:pt x="0" y="303"/>
                    <a:pt x="0" y="27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10" y="0"/>
                    <a:pt x="110" y="1"/>
                  </a:cubicBezTo>
                  <a:cubicBezTo>
                    <a:pt x="111" y="1"/>
                    <a:pt x="111" y="1"/>
                    <a:pt x="111" y="2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8"/>
                    <a:pt x="111" y="25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146"/>
                    <a:pt x="173" y="146"/>
                    <a:pt x="173" y="146"/>
                  </a:cubicBezTo>
                  <a:cubicBezTo>
                    <a:pt x="173" y="146"/>
                    <a:pt x="173" y="145"/>
                    <a:pt x="174" y="145"/>
                  </a:cubicBezTo>
                  <a:cubicBezTo>
                    <a:pt x="174" y="144"/>
                    <a:pt x="175" y="145"/>
                    <a:pt x="176" y="145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1" y="288"/>
                    <a:pt x="321" y="289"/>
                    <a:pt x="320" y="290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5" y="470"/>
                    <a:pt x="174" y="470"/>
                    <a:pt x="174" y="470"/>
                  </a:cubicBezTo>
                  <a:close/>
                  <a:moveTo>
                    <a:pt x="174" y="364"/>
                  </a:moveTo>
                  <a:cubicBezTo>
                    <a:pt x="174" y="364"/>
                    <a:pt x="175" y="365"/>
                    <a:pt x="175" y="365"/>
                  </a:cubicBezTo>
                  <a:cubicBezTo>
                    <a:pt x="176" y="365"/>
                    <a:pt x="176" y="366"/>
                    <a:pt x="176" y="366"/>
                  </a:cubicBezTo>
                  <a:cubicBezTo>
                    <a:pt x="176" y="464"/>
                    <a:pt x="176" y="464"/>
                    <a:pt x="176" y="464"/>
                  </a:cubicBezTo>
                  <a:cubicBezTo>
                    <a:pt x="316" y="289"/>
                    <a:pt x="316" y="289"/>
                    <a:pt x="316" y="289"/>
                  </a:cubicBezTo>
                  <a:cubicBezTo>
                    <a:pt x="176" y="150"/>
                    <a:pt x="176" y="150"/>
                    <a:pt x="176" y="150"/>
                  </a:cubicBezTo>
                  <a:cubicBezTo>
                    <a:pt x="176" y="251"/>
                    <a:pt x="176" y="251"/>
                    <a:pt x="176" y="251"/>
                  </a:cubicBezTo>
                  <a:cubicBezTo>
                    <a:pt x="176" y="251"/>
                    <a:pt x="175" y="252"/>
                    <a:pt x="174" y="252"/>
                  </a:cubicBezTo>
                  <a:cubicBezTo>
                    <a:pt x="111" y="261"/>
                    <a:pt x="111" y="261"/>
                    <a:pt x="111" y="261"/>
                  </a:cubicBezTo>
                  <a:cubicBezTo>
                    <a:pt x="111" y="261"/>
                    <a:pt x="111" y="261"/>
                    <a:pt x="111" y="261"/>
                  </a:cubicBezTo>
                  <a:cubicBezTo>
                    <a:pt x="110" y="261"/>
                    <a:pt x="109" y="261"/>
                    <a:pt x="108" y="260"/>
                  </a:cubicBezTo>
                  <a:cubicBezTo>
                    <a:pt x="107" y="259"/>
                    <a:pt x="107" y="258"/>
                    <a:pt x="107" y="25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272"/>
                    <a:pt x="3" y="272"/>
                    <a:pt x="3" y="272"/>
                  </a:cubicBezTo>
                  <a:cubicBezTo>
                    <a:pt x="3" y="302"/>
                    <a:pt x="14" y="329"/>
                    <a:pt x="33" y="348"/>
                  </a:cubicBezTo>
                  <a:cubicBezTo>
                    <a:pt x="53" y="368"/>
                    <a:pt x="81" y="377"/>
                    <a:pt x="111" y="373"/>
                  </a:cubicBezTo>
                  <a:cubicBezTo>
                    <a:pt x="174" y="364"/>
                    <a:pt x="174" y="364"/>
                    <a:pt x="174" y="364"/>
                  </a:cubicBezTo>
                  <a:cubicBezTo>
                    <a:pt x="174" y="364"/>
                    <a:pt x="174" y="364"/>
                    <a:pt x="174" y="36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43" name="iş1íďè">
              <a:extLst>
                <a:ext uri="{FF2B5EF4-FFF2-40B4-BE49-F238E27FC236}">
                  <a16:creationId xmlns:a16="http://schemas.microsoft.com/office/drawing/2014/main" id="{A67E52B9-518D-40B4-A195-EB5BDE224033}"/>
                </a:ext>
              </a:extLst>
            </p:cNvPr>
            <p:cNvSpPr/>
            <p:nvPr/>
          </p:nvSpPr>
          <p:spPr bwMode="auto">
            <a:xfrm>
              <a:off x="4987925" y="1744663"/>
              <a:ext cx="395288" cy="1752600"/>
            </a:xfrm>
            <a:custGeom>
              <a:avLst/>
              <a:gdLst>
                <a:gd name="T0" fmla="*/ 0 w 249"/>
                <a:gd name="T1" fmla="*/ 23 h 1104"/>
                <a:gd name="T2" fmla="*/ 0 w 249"/>
                <a:gd name="T3" fmla="*/ 1104 h 1104"/>
                <a:gd name="T4" fmla="*/ 113 w 249"/>
                <a:gd name="T5" fmla="*/ 152 h 1104"/>
                <a:gd name="T6" fmla="*/ 249 w 249"/>
                <a:gd name="T7" fmla="*/ 0 h 1104"/>
                <a:gd name="T8" fmla="*/ 0 w 249"/>
                <a:gd name="T9" fmla="*/ 23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104">
                  <a:moveTo>
                    <a:pt x="0" y="23"/>
                  </a:moveTo>
                  <a:lnTo>
                    <a:pt x="0" y="1104"/>
                  </a:lnTo>
                  <a:lnTo>
                    <a:pt x="113" y="152"/>
                  </a:lnTo>
                  <a:lnTo>
                    <a:pt x="249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  <p:sp>
          <p:nvSpPr>
            <p:cNvPr id="44" name="îš1ïḍe">
              <a:extLst>
                <a:ext uri="{FF2B5EF4-FFF2-40B4-BE49-F238E27FC236}">
                  <a16:creationId xmlns:a16="http://schemas.microsoft.com/office/drawing/2014/main" id="{EC7A872A-CE9F-4E60-8182-DF1FA8F0726A}"/>
                </a:ext>
              </a:extLst>
            </p:cNvPr>
            <p:cNvSpPr/>
            <p:nvPr/>
          </p:nvSpPr>
          <p:spPr bwMode="auto">
            <a:xfrm>
              <a:off x="6584950" y="3113088"/>
              <a:ext cx="817563" cy="795338"/>
            </a:xfrm>
            <a:custGeom>
              <a:avLst/>
              <a:gdLst>
                <a:gd name="T0" fmla="*/ 0 w 515"/>
                <a:gd name="T1" fmla="*/ 0 h 501"/>
                <a:gd name="T2" fmla="*/ 0 w 515"/>
                <a:gd name="T3" fmla="*/ 394 h 501"/>
                <a:gd name="T4" fmla="*/ 108 w 515"/>
                <a:gd name="T5" fmla="*/ 259 h 501"/>
                <a:gd name="T6" fmla="*/ 515 w 515"/>
                <a:gd name="T7" fmla="*/ 501 h 501"/>
                <a:gd name="T8" fmla="*/ 0 w 515"/>
                <a:gd name="T9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01">
                  <a:moveTo>
                    <a:pt x="0" y="0"/>
                  </a:moveTo>
                  <a:lnTo>
                    <a:pt x="0" y="394"/>
                  </a:lnTo>
                  <a:lnTo>
                    <a:pt x="108" y="259"/>
                  </a:lnTo>
                  <a:lnTo>
                    <a:pt x="515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713" y="2057970"/>
            <a:ext cx="1952898" cy="85737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122" y="1021066"/>
            <a:ext cx="4208027" cy="5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深入框架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11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384" y="1604865"/>
            <a:ext cx="2313992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130300"/>
            <a:ext cx="9097645" cy="205768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78" y="3289585"/>
            <a:ext cx="6430272" cy="2133898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970384" y="3567559"/>
            <a:ext cx="3247053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插件有三个生命周期：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* </a:t>
            </a:r>
            <a:r>
              <a:rPr lang="en-US" altLang="zh-CN" dirty="0" err="1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beforeAttach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* 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Initialize 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（这里是真实的环境）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* </a:t>
            </a:r>
            <a:r>
              <a:rPr lang="en-US" altLang="zh-CN" dirty="0" err="1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afterAttach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3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深入框架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12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384" y="1604865"/>
            <a:ext cx="2313992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18841" y="1362144"/>
            <a:ext cx="4407518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我们打印一下  </a:t>
            </a:r>
            <a:r>
              <a:rPr lang="en-US" altLang="zh-CN" dirty="0" err="1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page.getInfo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();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59" y="2005872"/>
            <a:ext cx="6544588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4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缓存桶机制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008083" y="238125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pc="100" dirty="0">
                <a:solidFill>
                  <a:schemeClr val="accent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/</a:t>
            </a:r>
            <a:r>
              <a:rPr lang="en-US" altLang="zh-CN" spc="100" dirty="0" smtClean="0">
                <a:solidFill>
                  <a:schemeClr val="accent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4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缓存桶的机制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14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5109" y="1380930"/>
            <a:ext cx="3712762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    </a:t>
            </a:r>
            <a:endParaRPr lang="en-US" altLang="zh-CN" dirty="0" smtClean="0">
              <a:solidFill>
                <a:srgbClr val="FF0000"/>
              </a:solidFill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151" y="132371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一般的请求数据的形式是，页面加载的时候，从服务端获取数据，然后等待数据返回之后，进行页面渲染：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098" name="Picture 2" descr="https://camo.githubusercontent.com/c89f95da549f62c157e05f998d21c0f9fc580fe3/68747470733a2f2f696d672e797a63646e2e636e2f7075626c69635f66696c65732f323031392f30332f30312f3865663466613630356361653130663830646335383338646531336264353038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17" y="1990404"/>
            <a:ext cx="5007144" cy="115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938017" y="3123828"/>
            <a:ext cx="54179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对于加载性能要求高的</a:t>
            </a:r>
            <a:r>
              <a:rPr lang="zh-CN" altLang="en-US" dirty="0" smtClean="0">
                <a:solidFill>
                  <a:srgbClr val="24292E"/>
                </a:solidFill>
                <a:latin typeface="-apple-system"/>
              </a:rPr>
              <a:t>页面，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一般的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Web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开发我们有很多解决方案（如服务端渲染，服务端缓存，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SSR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等）</a:t>
            </a:r>
            <a:r>
              <a:rPr lang="zh-CN" altLang="en-US" dirty="0" smtClean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 smtClean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但是也有一些环境不能使用这种技术（如微信小程序）</a:t>
            </a:r>
            <a:r>
              <a:rPr lang="zh-CN" altLang="en-US" dirty="0" smtClean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 smtClean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 smtClean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85411" y="5271352"/>
            <a:ext cx="327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所以我们引入了缓存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桶的机制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821536" y="377932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8550198" y="326179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36" y="3147039"/>
            <a:ext cx="4928049" cy="16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6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缓存桶的机制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15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66" y="1028700"/>
            <a:ext cx="6950270" cy="39095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5109" y="1380930"/>
            <a:ext cx="37127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    缓存桶机制相当于形成一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个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前端本地的缓存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层，每一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个数据源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对应一个缓存桶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，我们只从缓存桶中获取数据，缓存桶会在合适时机补充自己的数据</a:t>
            </a:r>
            <a:endParaRPr lang="en-US" altLang="zh-CN" dirty="0" smtClean="0">
              <a:solidFill>
                <a:srgbClr val="FF0000"/>
              </a:solidFill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2951" y="3657600"/>
            <a:ext cx="336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 </a:t>
            </a:r>
            <a:r>
              <a:rPr lang="zh-CN" altLang="en-US" dirty="0" smtClean="0">
                <a:solidFill>
                  <a:srgbClr val="FF0000"/>
                </a:solidFill>
              </a:rPr>
              <a:t>这样可以提前获取到数据，以减少</a:t>
            </a:r>
            <a:r>
              <a:rPr lang="zh-CN" altLang="en-US" dirty="0">
                <a:solidFill>
                  <a:srgbClr val="FF0000"/>
                </a:solidFill>
              </a:rPr>
              <a:t>渲染时获取数据的</a:t>
            </a:r>
            <a:r>
              <a:rPr lang="zh-CN" altLang="en-US" dirty="0" smtClean="0">
                <a:solidFill>
                  <a:srgbClr val="FF0000"/>
                </a:solidFill>
              </a:rPr>
              <a:t>时间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8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缓存桶的概念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16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384" y="1604865"/>
            <a:ext cx="2313992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70383" y="3708462"/>
            <a:ext cx="5573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初始化一个缓存桶，需要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的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参数：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1.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缓存桶名字 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2.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获取数据的行为函数 （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参数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success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和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fail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）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3.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桶内的最小值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minimum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4.filter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过滤器函数 （参数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item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和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array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）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1290399"/>
            <a:ext cx="5344271" cy="19624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65" y="1133214"/>
            <a:ext cx="4191585" cy="22767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83465" y="3985460"/>
            <a:ext cx="40100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通过过滤器机制我们</a:t>
            </a:r>
            <a:r>
              <a:rPr lang="zh-CN" altLang="en-US" dirty="0"/>
              <a:t>可以对数据</a:t>
            </a:r>
            <a:r>
              <a:rPr lang="zh-CN" altLang="en-US" dirty="0" smtClean="0"/>
              <a:t>进一步加工处理</a:t>
            </a:r>
            <a:r>
              <a:rPr lang="zh-CN" altLang="en-US" dirty="0"/>
              <a:t>，把一些数据处理的压力从后端分担到了前端</a:t>
            </a:r>
          </a:p>
        </p:txBody>
      </p:sp>
    </p:spTree>
    <p:extLst>
      <p:ext uri="{BB962C8B-B14F-4D97-AF65-F5344CB8AC3E}">
        <p14:creationId xmlns:p14="http://schemas.microsoft.com/office/powerpoint/2010/main" val="26748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缓存桶的实现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17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384" y="1315616"/>
            <a:ext cx="42547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同时，利用框架提供的插件化能力，将缓存桶做成框架的内部插件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70384" y="3708462"/>
            <a:ext cx="4166392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29" y="-1657051"/>
            <a:ext cx="6317555" cy="88010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2247563"/>
            <a:ext cx="4661559" cy="21909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5001296"/>
            <a:ext cx="363905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列表的无限下拉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18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70384" y="3708462"/>
            <a:ext cx="4166392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040382"/>
            <a:ext cx="2730163" cy="48867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57649" y="1291208"/>
            <a:ext cx="7019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当你需要</a:t>
            </a:r>
            <a:r>
              <a:rPr lang="zh-CN" altLang="en-US" dirty="0"/>
              <a:t>获取一个数据的时候，如果有缓存</a:t>
            </a:r>
            <a:r>
              <a:rPr lang="zh-CN" altLang="en-US" dirty="0" smtClean="0"/>
              <a:t>，会先把</a:t>
            </a:r>
            <a:r>
              <a:rPr lang="zh-CN" altLang="en-US" dirty="0"/>
              <a:t>缓存</a:t>
            </a:r>
            <a:r>
              <a:rPr lang="zh-CN" altLang="en-US" dirty="0" smtClean="0"/>
              <a:t>数据</a:t>
            </a:r>
            <a:r>
              <a:rPr lang="zh-CN" altLang="en-US" dirty="0"/>
              <a:t>给你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 smtClean="0"/>
              <a:t>若没有缓存，缓存桶会从</a:t>
            </a:r>
            <a:r>
              <a:rPr lang="zh-CN" altLang="en-US" dirty="0"/>
              <a:t>服务端获取新的数据</a:t>
            </a:r>
            <a:r>
              <a:rPr lang="zh-CN" altLang="en-US" dirty="0" smtClean="0"/>
              <a:t>，</a:t>
            </a:r>
            <a:r>
              <a:rPr lang="zh-CN" altLang="en-US" dirty="0"/>
              <a:t>补充</a:t>
            </a:r>
            <a:r>
              <a:rPr lang="zh-CN" altLang="en-US" dirty="0" smtClean="0"/>
              <a:t>缓存，再把</a:t>
            </a:r>
            <a:r>
              <a:rPr lang="zh-CN" altLang="en-US" dirty="0"/>
              <a:t>缓存数据给你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57649" y="2754043"/>
            <a:ext cx="661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这种解决方案，舍弃了一点数据的实时</a:t>
            </a:r>
            <a:r>
              <a:rPr lang="zh-CN" altLang="en-US" dirty="0" smtClean="0"/>
              <a:t>性，</a:t>
            </a:r>
            <a:r>
              <a:rPr lang="zh-CN" altLang="en-US" dirty="0"/>
              <a:t>大大提高了前端的加载性能。</a:t>
            </a:r>
          </a:p>
        </p:txBody>
      </p:sp>
    </p:spTree>
    <p:extLst>
      <p:ext uri="{BB962C8B-B14F-4D97-AF65-F5344CB8AC3E}">
        <p14:creationId xmlns:p14="http://schemas.microsoft.com/office/powerpoint/2010/main" val="80744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预加载机制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008083" y="238125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pc="100" dirty="0">
                <a:solidFill>
                  <a:schemeClr val="accent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/</a:t>
            </a:r>
            <a:r>
              <a:rPr lang="en-US" altLang="zh-CN" spc="100" dirty="0" smtClean="0">
                <a:solidFill>
                  <a:schemeClr val="accent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03</a:t>
            </a:r>
            <a:endParaRPr lang="zh-CN" altLang="en-US" spc="100" dirty="0">
              <a:solidFill>
                <a:schemeClr val="accent1"/>
              </a:solidFill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3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891" indent="-342891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b="0" dirty="0" smtClean="0">
                    <a:latin typeface="Consolas" panose="020B0609020204030204" pitchFamily="49" charset="0"/>
                    <a:sym typeface="Consolas" panose="020B0609020204030204" pitchFamily="49" charset="0"/>
                  </a:rPr>
                  <a:t>框架实现插件化能力</a:t>
                </a:r>
                <a:endParaRPr lang="en-US" altLang="zh-CN" sz="2800" b="0" dirty="0">
                  <a:latin typeface="Consolas" panose="020B0609020204030204" pitchFamily="49" charset="0"/>
                  <a:sym typeface="Consolas" panose="020B0609020204030204" pitchFamily="49" charset="0"/>
                </a:endParaRPr>
              </a:p>
              <a:p>
                <a:pPr marL="342891" indent="-342891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b="0" dirty="0">
                    <a:latin typeface="Consolas" panose="020B0609020204030204" pitchFamily="49" charset="0"/>
                    <a:sym typeface="Consolas" panose="020B0609020204030204" pitchFamily="49" charset="0"/>
                  </a:rPr>
                  <a:t>缓存</a:t>
                </a:r>
                <a:r>
                  <a:rPr lang="zh-CN" altLang="en-US" sz="2800" b="0" dirty="0" smtClean="0">
                    <a:latin typeface="Consolas" panose="020B0609020204030204" pitchFamily="49" charset="0"/>
                    <a:sym typeface="Consolas" panose="020B0609020204030204" pitchFamily="49" charset="0"/>
                  </a:rPr>
                  <a:t>桶机制</a:t>
                </a:r>
                <a:endParaRPr lang="en-US" altLang="zh-CN" sz="2800" b="0" dirty="0">
                  <a:latin typeface="Consolas" panose="020B0609020204030204" pitchFamily="49" charset="0"/>
                  <a:sym typeface="Consolas" panose="020B0609020204030204" pitchFamily="49" charset="0"/>
                </a:endParaRPr>
              </a:p>
              <a:p>
                <a:pPr marL="342891" indent="-342891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b="0" dirty="0">
                    <a:latin typeface="Consolas" panose="020B0609020204030204" pitchFamily="49" charset="0"/>
                    <a:sym typeface="Consolas" panose="020B0609020204030204" pitchFamily="49" charset="0"/>
                  </a:rPr>
                  <a:t>预</a:t>
                </a:r>
                <a:r>
                  <a:rPr lang="zh-CN" altLang="en-US" sz="2800" b="0" dirty="0" smtClean="0">
                    <a:latin typeface="Consolas" panose="020B0609020204030204" pitchFamily="49" charset="0"/>
                    <a:sym typeface="Consolas" panose="020B0609020204030204" pitchFamily="49" charset="0"/>
                  </a:rPr>
                  <a:t>加载机制</a:t>
                </a:r>
                <a:endParaRPr lang="en-US" altLang="zh-CN" sz="2800" b="0" dirty="0">
                  <a:latin typeface="Consolas" panose="020B0609020204030204" pitchFamily="49" charset="0"/>
                  <a:sym typeface="Consolas" panose="020B0609020204030204" pitchFamily="49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b="0" dirty="0">
                  <a:latin typeface="Consolas" panose="020B0609020204030204" pitchFamily="49" charset="0"/>
                  <a:sym typeface="Consolas" panose="020B0609020204030204" pitchFamily="49" charset="0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724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tr-TR" sz="2800" b="1" dirty="0">
                    <a:solidFill>
                      <a:schemeClr val="accent1"/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+mn-ea"/>
                    <a:sym typeface="Consolas" panose="020B0609020204030204" pitchFamily="49" charset="0"/>
                  </a:rPr>
                  <a:t>CONTENTS</a:t>
                </a: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预加载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的机制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20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401" y="1436862"/>
            <a:ext cx="517562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 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   当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我们在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pageA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跳转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PageB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时，我们希望在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pageA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离开的时候就进行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pageB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的一些数据的获取，而不是在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pageB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出现的时候，以提供给用户更好的体验，减少等待的时间。</a:t>
            </a:r>
            <a:endParaRPr lang="en-US" altLang="zh-CN" dirty="0" smtClean="0">
              <a:solidFill>
                <a:srgbClr val="FF0000"/>
              </a:solidFill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9925" y="3361691"/>
            <a:ext cx="51660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    借助</a:t>
            </a:r>
            <a:r>
              <a:rPr lang="en-US" altLang="zh-CN" dirty="0" err="1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xhwNavigateTo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中的</a:t>
            </a:r>
            <a:r>
              <a:rPr lang="en-US" altLang="zh-CN" dirty="0" err="1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preGet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(),event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事件插件和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preload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插件来实现预加载机制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93" y="1436862"/>
            <a:ext cx="5438730" cy="27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4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预加载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的图示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21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36" y="-410548"/>
            <a:ext cx="9562801" cy="71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预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加载的使用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22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3" y="1130300"/>
            <a:ext cx="3802108" cy="47378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1055447"/>
            <a:ext cx="4460736" cy="48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6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预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加载的使用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23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54" y="1028702"/>
            <a:ext cx="5131222" cy="3980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54" y="5217331"/>
            <a:ext cx="7163800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参考资料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24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0873" y="1036134"/>
            <a:ext cx="10308665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小程序底层实现原理及一些</a:t>
            </a:r>
            <a:r>
              <a:rPr lang="zh-CN" altLang="en-US" dirty="0" smtClean="0"/>
              <a:t>思考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>
                <a:hlinkClick r:id="rId2"/>
              </a:rPr>
              <a:t>https://github.com/berwin/Blog/issues/43</a:t>
            </a:r>
            <a:endParaRPr lang="zh-CN" altLang="en-US" dirty="0"/>
          </a:p>
          <a:p>
            <a:pPr>
              <a:lnSpc>
                <a:spcPct val="120000"/>
              </a:lnSpc>
            </a:pP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</a:rPr>
              <a:t>基于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</a:rPr>
              <a:t>Gulp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</a:rPr>
              <a:t>的微信小程序前端开发工作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</a:rPr>
              <a:t>流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  <a:hlinkClick r:id="rId3"/>
              </a:rPr>
              <a:t>https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  <a:hlinkClick r:id="rId3"/>
              </a:rPr>
              <a:t>://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  <a:hlinkClick r:id="rId3"/>
              </a:rPr>
              <a:t>github.com/Jeff2Ma/WeApp-Workflow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</a:rPr>
              <a:t>fancy-mini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</a:rPr>
              <a:t>小程序代码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</a:rPr>
              <a:t>库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  <a:hlinkClick r:id="rId4"/>
              </a:rPr>
              <a:t>https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  <a:hlinkClick r:id="rId4"/>
              </a:rPr>
              <a:t>://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  <a:hlinkClick r:id="rId4"/>
              </a:rPr>
              <a:t>github.com/zhuanzhuanfe/fancy-mini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</a:rPr>
              <a:t>小黑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</a:rPr>
              <a:t>屋框架文档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  <a:hlinkClick r:id="rId5"/>
              </a:rPr>
              <a:t>http://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  <a:hlinkClick r:id="rId5"/>
              </a:rPr>
              <a:t>wiki.heywoods.cn/document/index?document_id=42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 smtClean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</a:rPr>
              <a:t>Js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</a:rPr>
              <a:t>设计模式相关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  <a:sym typeface="Consolas" panose="020B0609020204030204" pitchFamily="49" charset="0"/>
                <a:hlinkClick r:id="rId6"/>
              </a:rPr>
              <a:t>https://github.com/QinZhen001/design-pattern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sym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25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458078" y="2717478"/>
            <a:ext cx="5275845" cy="142304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Thanks</a:t>
            </a:r>
            <a:endParaRPr lang="zh-CN" altLang="en-US" sz="5400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框架实现插件化能力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008083" y="238125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pc="100" dirty="0">
                <a:solidFill>
                  <a:schemeClr val="accent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预备知识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4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1326259"/>
            <a:ext cx="6096000" cy="33916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装饰器模式</a:t>
            </a:r>
          </a:p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给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对象动态地增加职责的方式称为装饰器(decorator)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模式。装饰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器模式能够在不改变对象自身的基础上，在程序运行期间给对象动态地添加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职责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跟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继承相比，这是一种更轻便灵活的做法，这是一种‘即用即付’的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方式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装饰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器其实也是一种包装器(wrapper)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78" y="1312767"/>
            <a:ext cx="4376010" cy="37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7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进阶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5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1326259"/>
            <a:ext cx="6096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多个页面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pv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，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uv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如何监控上报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？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不可能每个页面都要手动收集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我们同样的可以用装饰函数修饰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page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里面的函数方法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388" y="1028700"/>
            <a:ext cx="5167100" cy="5207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85" y="2924939"/>
            <a:ext cx="3429479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2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再进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阶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6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2500" y="1381125"/>
            <a:ext cx="3857626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什么是“库”？什么“框架”？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2500" y="1954800"/>
            <a:ext cx="6096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库和框架</a:t>
            </a:r>
            <a:r>
              <a:rPr lang="zh-CN" altLang="en-US" dirty="0" smtClean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都是编写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的可复用的</a:t>
            </a:r>
            <a:r>
              <a:rPr lang="zh-CN" altLang="en-US" dirty="0" smtClean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代码，两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个的目的都是为了帮助你更快捷地解决常见的问题。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2500" y="3061787"/>
            <a:ext cx="6924675" cy="2726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如果用建造房子比作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软件开发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库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就像去宜家</a:t>
            </a:r>
            <a:r>
              <a:rPr lang="zh-CN" alt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家居购物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一样。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你已经有了个家，但是你需要布置些家具。你不想从头制作属于自己的桌子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。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宜家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允许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你选择并购买你想要的东西到你家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。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框架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就</a:t>
            </a:r>
            <a:r>
              <a:rPr lang="zh-CN" alt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像一个样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板房。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在架构和设计方面，你有一套蓝图和一些有限的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选择，会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告诉你何时何地你可以提供自己的意见。</a:t>
            </a:r>
          </a:p>
        </p:txBody>
      </p:sp>
    </p:spTree>
    <p:extLst>
      <p:ext uri="{BB962C8B-B14F-4D97-AF65-F5344CB8AC3E}">
        <p14:creationId xmlns:p14="http://schemas.microsoft.com/office/powerpoint/2010/main" val="282034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"/>
            <a:ext cx="10850563" cy="102869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再进阶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7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2500" y="1279213"/>
            <a:ext cx="3857626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专业地来讲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2500" y="1954800"/>
            <a:ext cx="6096000" cy="4000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框架和库之间技术差异在于一个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控制反转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的的术语。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2500" y="2744176"/>
            <a:ext cx="692467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当你使用库的时候，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你负责应用程序的流程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。此时，你正在选择何时何地调用库。当你使用框架的时候，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框架负责流程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。此时，框架提供了一些插入代码的地方，但是它会根据需要去调用你插入的代码。</a:t>
            </a:r>
          </a:p>
        </p:txBody>
      </p:sp>
    </p:spTree>
    <p:extLst>
      <p:ext uri="{BB962C8B-B14F-4D97-AF65-F5344CB8AC3E}">
        <p14:creationId xmlns:p14="http://schemas.microsoft.com/office/powerpoint/2010/main" val="124414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再进阶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8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2500" y="1279213"/>
            <a:ext cx="6858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所以，自然而然想到如果是自己的框架话，应该要有插件化的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能力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8694978" cy="496125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404902" y="1267508"/>
            <a:ext cx="3321281" cy="2726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框架会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对宿主进行「可插件化」处理，经过这一步骤，原生的 data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，</a:t>
            </a:r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method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，生命周期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，事件监听等能力得到开放</a:t>
            </a: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。</a:t>
            </a:r>
            <a:endParaRPr lang="en-US" altLang="zh-CN" dirty="0" smtClean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插件可以通过开放的接口，实现复杂逻辑的封装。</a:t>
            </a:r>
          </a:p>
        </p:txBody>
      </p:sp>
    </p:spTree>
    <p:extLst>
      <p:ext uri="{BB962C8B-B14F-4D97-AF65-F5344CB8AC3E}">
        <p14:creationId xmlns:p14="http://schemas.microsoft.com/office/powerpoint/2010/main" val="26740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85" y="686886"/>
            <a:ext cx="7120458" cy="53655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深入框架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t>www.islide.cc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5DD3DB80-B894-403A-B48E-6FDC1A72010E}" type="slidenum">
              <a:rPr lang="zh-CN" altLang="en-US" smtClean="0">
                <a:latin typeface="Consolas" panose="020B0609020204030204" pitchFamily="49" charset="0"/>
                <a:ea typeface="微软雅黑" panose="020B0503020204020204" pitchFamily="34" charset="-122"/>
                <a:cs typeface="+mn-ea"/>
                <a:sym typeface="Consolas" panose="020B0609020204030204" pitchFamily="49" charset="0"/>
              </a:rPr>
              <a:pPr>
                <a:lnSpc>
                  <a:spcPct val="120000"/>
                </a:lnSpc>
              </a:pPr>
              <a:t>9</a:t>
            </a:fld>
            <a:endParaRPr lang="zh-CN" altLang="en-US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384" y="1604865"/>
            <a:ext cx="2313992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  <a:cs typeface="+mn-ea"/>
              <a:sym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THINKCELLUNDODONOTDELETE" val="0"/>
  <p:tag name="ISLIDE.THEME" val="e65689fe-6797-4cb7-96fe-01dc2e5a56de"/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36b8870-035d-4ab5-a51d-93798b3e737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36b8870-035d-4ab5-a51d-93798b3e737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FBF00"/>
      </a:accent1>
      <a:accent2>
        <a:srgbClr val="FAAF3F"/>
      </a:accent2>
      <a:accent3>
        <a:srgbClr val="000000"/>
      </a:accent3>
      <a:accent4>
        <a:srgbClr val="727272"/>
      </a:accent4>
      <a:accent5>
        <a:srgbClr val="595959"/>
      </a:accent5>
      <a:accent6>
        <a:srgbClr val="666666"/>
      </a:accent6>
      <a:hlink>
        <a:srgbClr val="4276AA"/>
      </a:hlink>
      <a:folHlink>
        <a:srgbClr val="BFBFBF"/>
      </a:folHlink>
    </a:clrScheme>
    <a:fontScheme name="rwgfpy2y">
      <a:majorFont>
        <a:latin typeface="Consolas"/>
        <a:ea typeface="微软雅黑"/>
        <a:cs typeface=""/>
      </a:majorFont>
      <a:minorFont>
        <a:latin typeface="Consola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FBF00"/>
    </a:accent1>
    <a:accent2>
      <a:srgbClr val="FAAF3F"/>
    </a:accent2>
    <a:accent3>
      <a:srgbClr val="000000"/>
    </a:accent3>
    <a:accent4>
      <a:srgbClr val="727272"/>
    </a:accent4>
    <a:accent5>
      <a:srgbClr val="595959"/>
    </a:accent5>
    <a:accent6>
      <a:srgbClr val="666666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FBF00"/>
    </a:accent1>
    <a:accent2>
      <a:srgbClr val="FAAF3F"/>
    </a:accent2>
    <a:accent3>
      <a:srgbClr val="000000"/>
    </a:accent3>
    <a:accent4>
      <a:srgbClr val="727272"/>
    </a:accent4>
    <a:accent5>
      <a:srgbClr val="595959"/>
    </a:accent5>
    <a:accent6>
      <a:srgbClr val="666666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FBF00"/>
    </a:accent1>
    <a:accent2>
      <a:srgbClr val="FAAF3F"/>
    </a:accent2>
    <a:accent3>
      <a:srgbClr val="000000"/>
    </a:accent3>
    <a:accent4>
      <a:srgbClr val="727272"/>
    </a:accent4>
    <a:accent5>
      <a:srgbClr val="595959"/>
    </a:accent5>
    <a:accent6>
      <a:srgbClr val="666666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FBF00"/>
    </a:accent1>
    <a:accent2>
      <a:srgbClr val="FAAF3F"/>
    </a:accent2>
    <a:accent3>
      <a:srgbClr val="000000"/>
    </a:accent3>
    <a:accent4>
      <a:srgbClr val="727272"/>
    </a:accent4>
    <a:accent5>
      <a:srgbClr val="595959"/>
    </a:accent5>
    <a:accent6>
      <a:srgbClr val="666666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1599</TotalTime>
  <Words>907</Words>
  <Application>Microsoft Office PowerPoint</Application>
  <PresentationFormat>宽屏</PresentationFormat>
  <Paragraphs>139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-apple-system</vt:lpstr>
      <vt:lpstr>宋体</vt:lpstr>
      <vt:lpstr>微软雅黑</vt:lpstr>
      <vt:lpstr>Arial</vt:lpstr>
      <vt:lpstr>Calibri</vt:lpstr>
      <vt:lpstr>Consolas</vt:lpstr>
      <vt:lpstr>主题5</vt:lpstr>
      <vt:lpstr>think-cell Slide</vt:lpstr>
      <vt:lpstr>技术分享</vt:lpstr>
      <vt:lpstr>PowerPoint 演示文稿</vt:lpstr>
      <vt:lpstr>框架实现插件化能力</vt:lpstr>
      <vt:lpstr>预备知识</vt:lpstr>
      <vt:lpstr>进阶</vt:lpstr>
      <vt:lpstr>再进阶</vt:lpstr>
      <vt:lpstr>再进阶</vt:lpstr>
      <vt:lpstr>再进阶</vt:lpstr>
      <vt:lpstr>深入框架</vt:lpstr>
      <vt:lpstr>深入框架</vt:lpstr>
      <vt:lpstr>深入框架</vt:lpstr>
      <vt:lpstr>深入框架</vt:lpstr>
      <vt:lpstr>缓存桶机制</vt:lpstr>
      <vt:lpstr>缓存桶的机制</vt:lpstr>
      <vt:lpstr>缓存桶的机制</vt:lpstr>
      <vt:lpstr>缓存桶的概念</vt:lpstr>
      <vt:lpstr>缓存桶的实现</vt:lpstr>
      <vt:lpstr>列表的无限下拉</vt:lpstr>
      <vt:lpstr>预加载机制</vt:lpstr>
      <vt:lpstr>预加载的机制</vt:lpstr>
      <vt:lpstr>预加载的图示</vt:lpstr>
      <vt:lpstr>预加载的使用</vt:lpstr>
      <vt:lpstr>预加载的使用</vt:lpstr>
      <vt:lpstr>参考资料</vt:lpstr>
      <vt:lpstr>Thanks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pl</cp:lastModifiedBy>
  <cp:revision>44</cp:revision>
  <cp:lastPrinted>2018-06-07T16:00:00Z</cp:lastPrinted>
  <dcterms:created xsi:type="dcterms:W3CDTF">2018-06-07T16:00:00Z</dcterms:created>
  <dcterms:modified xsi:type="dcterms:W3CDTF">2019-09-10T12:05:48Z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